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67" r:id="rId3"/>
    <p:sldId id="476" r:id="rId5"/>
    <p:sldId id="477" r:id="rId6"/>
    <p:sldId id="256" r:id="rId7"/>
    <p:sldId id="273" r:id="rId8"/>
    <p:sldId id="274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9" r:id="rId21"/>
    <p:sldId id="268" r:id="rId22"/>
    <p:sldId id="270" r:id="rId23"/>
    <p:sldId id="271" r:id="rId24"/>
    <p:sldId id="272" r:id="rId25"/>
    <p:sldId id="275" r:id="rId26"/>
    <p:sldId id="281" r:id="rId27"/>
    <p:sldId id="277" r:id="rId28"/>
    <p:sldId id="314" r:id="rId29"/>
    <p:sldId id="291" r:id="rId30"/>
    <p:sldId id="286" r:id="rId31"/>
    <p:sldId id="278" r:id="rId32"/>
    <p:sldId id="279" r:id="rId33"/>
    <p:sldId id="280" r:id="rId34"/>
    <p:sldId id="282" r:id="rId35"/>
    <p:sldId id="283" r:id="rId36"/>
    <p:sldId id="284" r:id="rId37"/>
    <p:sldId id="285" r:id="rId38"/>
    <p:sldId id="287" r:id="rId39"/>
    <p:sldId id="288" r:id="rId40"/>
    <p:sldId id="289" r:id="rId41"/>
    <p:sldId id="290" r:id="rId42"/>
    <p:sldId id="293" r:id="rId43"/>
    <p:sldId id="294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53" r:id="rId55"/>
    <p:sldId id="308" r:id="rId56"/>
    <p:sldId id="309" r:id="rId57"/>
    <p:sldId id="310" r:id="rId58"/>
    <p:sldId id="311" r:id="rId59"/>
    <p:sldId id="312" r:id="rId60"/>
    <p:sldId id="313" r:id="rId61"/>
    <p:sldId id="316" r:id="rId62"/>
    <p:sldId id="315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5" r:id="rId71"/>
    <p:sldId id="327" r:id="rId72"/>
    <p:sldId id="328" r:id="rId73"/>
    <p:sldId id="329" r:id="rId74"/>
    <p:sldId id="330" r:id="rId75"/>
    <p:sldId id="324" r:id="rId76"/>
    <p:sldId id="332" r:id="rId77"/>
    <p:sldId id="331" r:id="rId78"/>
    <p:sldId id="333" r:id="rId79"/>
    <p:sldId id="334" r:id="rId80"/>
    <p:sldId id="336" r:id="rId81"/>
    <p:sldId id="335" r:id="rId82"/>
    <p:sldId id="337" r:id="rId83"/>
    <p:sldId id="338" r:id="rId84"/>
    <p:sldId id="339" r:id="rId85"/>
    <p:sldId id="341" r:id="rId86"/>
    <p:sldId id="342" r:id="rId87"/>
    <p:sldId id="343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62" r:id="rId96"/>
    <p:sldId id="363" r:id="rId97"/>
    <p:sldId id="365" r:id="rId98"/>
    <p:sldId id="369" r:id="rId99"/>
    <p:sldId id="374" r:id="rId100"/>
    <p:sldId id="370" r:id="rId101"/>
    <p:sldId id="371" r:id="rId102"/>
    <p:sldId id="372" r:id="rId103"/>
    <p:sldId id="373" r:id="rId104"/>
    <p:sldId id="352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6" r:id="rId1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 su" initials="s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70" autoAdjust="0"/>
  </p:normalViewPr>
  <p:slideViewPr>
    <p:cSldViewPr snapToGrid="0">
      <p:cViewPr varScale="1">
        <p:scale>
          <a:sx n="67" d="100"/>
          <a:sy n="67" d="100"/>
        </p:scale>
        <p:origin x="1267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8" Type="http://schemas.openxmlformats.org/officeDocument/2006/relationships/commentAuthors" Target="commentAuthors.xml"/><Relationship Id="rId117" Type="http://schemas.openxmlformats.org/officeDocument/2006/relationships/tableStyles" Target="tableStyles.xml"/><Relationship Id="rId116" Type="http://schemas.openxmlformats.org/officeDocument/2006/relationships/viewProps" Target="viewProps.xml"/><Relationship Id="rId115" Type="http://schemas.openxmlformats.org/officeDocument/2006/relationships/presProps" Target="presProps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AC916-0089-4793-B8C4-61F6D9A6E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55F69-B087-4C7E-9849-37109387CA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由于</a:t>
            </a:r>
            <a:r>
              <a:rPr lang="en-US" altLang="zh-CN" dirty="0" err="1" smtClean="0"/>
              <a:t>ROPgadget</a:t>
            </a:r>
            <a:r>
              <a:rPr lang="zh-CN" altLang="en-US" dirty="0" smtClean="0"/>
              <a:t>找出的</a:t>
            </a:r>
            <a:r>
              <a:rPr lang="en-US" altLang="zh-CN" dirty="0" smtClean="0"/>
              <a:t>gadget</a:t>
            </a:r>
            <a:r>
              <a:rPr lang="zh-CN" altLang="en-US" dirty="0" smtClean="0"/>
              <a:t>特别多，所以建议将它输出到一个文件中，然后再文件中利用搜索来寻找是否有满足字节需要的</a:t>
            </a:r>
            <a:r>
              <a:rPr lang="en-US" altLang="zh-CN" dirty="0" smtClean="0"/>
              <a:t>gadget</a:t>
            </a:r>
            <a:r>
              <a:rPr lang="zh-CN" altLang="en-US" dirty="0" smtClean="0"/>
              <a:t>，不然每次调用</a:t>
            </a:r>
            <a:r>
              <a:rPr lang="en-US" altLang="zh-CN" dirty="0" err="1" smtClean="0"/>
              <a:t>ROPgadgt</a:t>
            </a:r>
            <a:r>
              <a:rPr lang="zh-CN" altLang="en-US" dirty="0" smtClean="0"/>
              <a:t>都需要很长的时间。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有点坑，现在还依赖于</a:t>
            </a:r>
            <a:r>
              <a:rPr lang="en-US" altLang="zh-CN" dirty="0" smtClean="0"/>
              <a:t>python2.7</a:t>
            </a:r>
            <a:r>
              <a:rPr lang="zh-CN" altLang="en-US" dirty="0" smtClean="0"/>
              <a:t>，不过听说正在迁移到</a:t>
            </a:r>
            <a:r>
              <a:rPr lang="en-US" altLang="zh-CN" dirty="0" smtClean="0"/>
              <a:t>python3</a:t>
            </a:r>
            <a:r>
              <a:rPr lang="zh-CN" altLang="en-US" dirty="0" smtClean="0"/>
              <a:t>上了。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err="1" smtClean="0">
                <a:solidFill>
                  <a:schemeClr val="bg1"/>
                </a:solidFill>
              </a:rPr>
              <a:t>pwnlib.tubes</a:t>
            </a:r>
            <a:r>
              <a:rPr lang="zh-CN" altLang="en-US" sz="1200" dirty="0" smtClean="0">
                <a:solidFill>
                  <a:schemeClr val="bg1"/>
                </a:solidFill>
              </a:rPr>
              <a:t>模块，这是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pwntools</a:t>
            </a:r>
            <a:r>
              <a:rPr lang="zh-CN" altLang="en-US" sz="1200" dirty="0" smtClean="0">
                <a:solidFill>
                  <a:schemeClr val="bg1"/>
                </a:solidFill>
              </a:rPr>
              <a:t>中的交互模块，其中</a:t>
            </a:r>
            <a:r>
              <a:rPr lang="en-US" altLang="zh-CN" sz="1200" dirty="0" smtClean="0">
                <a:solidFill>
                  <a:schemeClr val="bg1"/>
                </a:solidFill>
              </a:rPr>
              <a:t>process</a:t>
            </a:r>
            <a:r>
              <a:rPr lang="zh-CN" altLang="en-US" sz="1200" dirty="0" smtClean="0">
                <a:solidFill>
                  <a:schemeClr val="bg1"/>
                </a:solidFill>
              </a:rPr>
              <a:t>类可以与本地运行的程序进行交互。</a:t>
            </a:r>
            <a:r>
              <a:rPr lang="en-US" altLang="zh-CN" sz="1200" dirty="0" smtClean="0">
                <a:solidFill>
                  <a:schemeClr val="bg1"/>
                </a:solidFill>
              </a:rPr>
              <a:t>remote</a:t>
            </a:r>
            <a:r>
              <a:rPr lang="zh-CN" altLang="en-US" sz="1200" dirty="0" smtClean="0">
                <a:solidFill>
                  <a:schemeClr val="bg1"/>
                </a:solidFill>
              </a:rPr>
              <a:t>类可以与远程服务器上的程序进行交互。他们通过的方法有</a:t>
            </a:r>
            <a:r>
              <a:rPr lang="en-US" altLang="zh-CN" sz="1200" dirty="0" smtClean="0">
                <a:solidFill>
                  <a:schemeClr val="bg1"/>
                </a:solidFill>
              </a:rPr>
              <a:t>send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sendline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recv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recvn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recvuntil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recvline</a:t>
            </a:r>
            <a:r>
              <a:rPr lang="zh-CN" altLang="en-US" sz="1200" dirty="0" smtClean="0">
                <a:solidFill>
                  <a:schemeClr val="bg1"/>
                </a:solidFill>
              </a:rPr>
              <a:t>等。</a:t>
            </a:r>
            <a:endParaRPr lang="zh-CN" altLang="zh-CN" sz="1200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err="1" smtClean="0">
                <a:solidFill>
                  <a:schemeClr val="bg1"/>
                </a:solidFill>
              </a:rPr>
              <a:t>pwnlib.util.packing</a:t>
            </a:r>
            <a:r>
              <a:rPr lang="zh-CN" altLang="en-US" sz="1200" dirty="0" smtClean="0">
                <a:solidFill>
                  <a:schemeClr val="bg1"/>
                </a:solidFill>
              </a:rPr>
              <a:t>模块这是用来将内存中直接输出的数据以整形显示，或者将整形转成内存中的数据。</a:t>
            </a:r>
            <a:r>
              <a:rPr lang="en-US" altLang="zh-CN" sz="1200" dirty="0" smtClean="0">
                <a:solidFill>
                  <a:schemeClr val="bg1"/>
                </a:solidFill>
              </a:rPr>
              <a:t>p8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smtClean="0">
                <a:solidFill>
                  <a:schemeClr val="bg1"/>
                </a:solidFill>
              </a:rPr>
              <a:t>p16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smtClean="0">
                <a:solidFill>
                  <a:schemeClr val="bg1"/>
                </a:solidFill>
              </a:rPr>
              <a:t>p32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smtClean="0">
                <a:solidFill>
                  <a:schemeClr val="bg1"/>
                </a:solidFill>
              </a:rPr>
              <a:t>p64</a:t>
            </a:r>
            <a:r>
              <a:rPr lang="zh-CN" altLang="en-US" sz="1200" dirty="0" smtClean="0">
                <a:solidFill>
                  <a:schemeClr val="bg1"/>
                </a:solidFill>
              </a:rPr>
              <a:t>为将整形转成内存中数据，数字为转成的数据的</a:t>
            </a:r>
            <a:r>
              <a:rPr lang="en-US" altLang="zh-CN" sz="1200" dirty="0" smtClean="0">
                <a:solidFill>
                  <a:schemeClr val="bg1"/>
                </a:solidFill>
              </a:rPr>
              <a:t>bit</a:t>
            </a:r>
            <a:r>
              <a:rPr lang="zh-CN" altLang="en-US" sz="1200" dirty="0" smtClean="0">
                <a:solidFill>
                  <a:schemeClr val="bg1"/>
                </a:solidFill>
              </a:rPr>
              <a:t>数。</a:t>
            </a:r>
            <a:r>
              <a:rPr lang="en-US" altLang="zh-CN" sz="1200" dirty="0" smtClean="0">
                <a:solidFill>
                  <a:schemeClr val="bg1"/>
                </a:solidFill>
              </a:rPr>
              <a:t>u8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smtClean="0">
                <a:solidFill>
                  <a:schemeClr val="bg1"/>
                </a:solidFill>
              </a:rPr>
              <a:t>u16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smtClean="0">
                <a:solidFill>
                  <a:schemeClr val="bg1"/>
                </a:solidFill>
              </a:rPr>
              <a:t>u32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smtClean="0">
                <a:solidFill>
                  <a:schemeClr val="bg1"/>
                </a:solidFill>
              </a:rPr>
              <a:t>u64</a:t>
            </a:r>
            <a:r>
              <a:rPr lang="zh-CN" altLang="en-US" sz="1200" dirty="0" smtClean="0">
                <a:solidFill>
                  <a:schemeClr val="bg1"/>
                </a:solidFill>
              </a:rPr>
              <a:t>为将内存中数据转成整形数据。</a:t>
            </a:r>
            <a:endParaRPr lang="zh-CN" altLang="zh-CN" sz="1200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err="1" smtClean="0">
                <a:solidFill>
                  <a:schemeClr val="bg1"/>
                </a:solidFill>
              </a:rPr>
              <a:t>pwnlib.elf</a:t>
            </a:r>
            <a:r>
              <a:rPr lang="zh-CN" altLang="en-US" sz="1200" dirty="0" smtClean="0">
                <a:solidFill>
                  <a:schemeClr val="bg1"/>
                </a:solidFill>
              </a:rPr>
              <a:t>模块，为</a:t>
            </a:r>
            <a:r>
              <a:rPr lang="zh-CN" altLang="zh-CN" sz="1200" dirty="0" smtClean="0">
                <a:solidFill>
                  <a:schemeClr val="bg1"/>
                </a:solidFill>
              </a:rPr>
              <a:t>加载二进制文件</a:t>
            </a:r>
            <a:r>
              <a:rPr lang="zh-CN" altLang="en-US" sz="1200" dirty="0" smtClean="0">
                <a:solidFill>
                  <a:schemeClr val="bg1"/>
                </a:solidFill>
              </a:rPr>
              <a:t>并解析的模块，其中可用的为</a:t>
            </a:r>
            <a:r>
              <a:rPr lang="en-US" altLang="zh-CN" sz="1200" dirty="0" smtClean="0">
                <a:solidFill>
                  <a:schemeClr val="bg1"/>
                </a:solidFill>
              </a:rPr>
              <a:t>symbols</a:t>
            </a:r>
            <a:r>
              <a:rPr lang="zh-CN" altLang="en-US" sz="1200" dirty="0" smtClean="0">
                <a:solidFill>
                  <a:schemeClr val="bg1"/>
                </a:solidFill>
              </a:rPr>
              <a:t>、</a:t>
            </a:r>
            <a:r>
              <a:rPr lang="en-US" altLang="zh-CN" sz="1200" dirty="0" smtClean="0">
                <a:solidFill>
                  <a:schemeClr val="bg1"/>
                </a:solidFill>
              </a:rPr>
              <a:t>address</a:t>
            </a:r>
            <a:r>
              <a:rPr lang="zh-CN" altLang="en-US" sz="1200" dirty="0" smtClean="0">
                <a:solidFill>
                  <a:schemeClr val="bg1"/>
                </a:solidFill>
              </a:rPr>
              <a:t>等。</a:t>
            </a:r>
            <a:endParaRPr lang="zh-CN" altLang="zh-CN" sz="1200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55F69-B087-4C7E-9849-37109387CA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55F69-B087-4C7E-9849-37109387CA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Ida</a:t>
            </a:r>
            <a:r>
              <a:rPr lang="zh-CN" altLang="en-US" dirty="0" smtClean="0"/>
              <a:t>需要认准程序对应的位数。这样可以让你和看源码没有区别。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u="sng" dirty="0" smtClean="0">
                <a:solidFill>
                  <a:schemeClr val="tx1"/>
                </a:solidFill>
              </a:rPr>
              <a:t>peda</a:t>
            </a:r>
            <a:r>
              <a:rPr lang="zh-CN" altLang="en-US" sz="1200" dirty="0" smtClean="0">
                <a:solidFill>
                  <a:schemeClr val="bg1"/>
                </a:solidFill>
              </a:rPr>
              <a:t>是优化了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gdb</a:t>
            </a:r>
            <a:r>
              <a:rPr lang="zh-CN" altLang="en-US" sz="1200" dirty="0" smtClean="0">
                <a:solidFill>
                  <a:schemeClr val="bg1"/>
                </a:solidFill>
              </a:rPr>
              <a:t>的界面，会直接输出代码段，寄存器，栈上的信息，同时加入了</a:t>
            </a:r>
            <a:r>
              <a:rPr lang="en-US" altLang="zh-CN" sz="1200" dirty="0" smtClean="0">
                <a:solidFill>
                  <a:schemeClr val="bg1"/>
                </a:solidFill>
              </a:rPr>
              <a:t>search</a:t>
            </a:r>
            <a:r>
              <a:rPr lang="zh-CN" altLang="en-US" sz="1200" dirty="0" smtClean="0">
                <a:solidFill>
                  <a:schemeClr val="bg1"/>
                </a:solidFill>
              </a:rPr>
              <a:t>等搜索命令，但是</a:t>
            </a:r>
            <a:r>
              <a:rPr lang="en-US" altLang="zh-CN" sz="1200" dirty="0" smtClean="0">
                <a:solidFill>
                  <a:schemeClr val="bg1"/>
                </a:solidFill>
              </a:rPr>
              <a:t>peda</a:t>
            </a:r>
            <a:r>
              <a:rPr lang="zh-CN" altLang="en-US" sz="1200" dirty="0" smtClean="0">
                <a:solidFill>
                  <a:schemeClr val="bg1"/>
                </a:solidFill>
              </a:rPr>
              <a:t>没有加入对堆结构的分析命令。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err="1" smtClean="0">
                <a:solidFill>
                  <a:schemeClr val="bg1"/>
                </a:solidFill>
              </a:rPr>
              <a:t>Pwngdb</a:t>
            </a:r>
            <a:r>
              <a:rPr lang="zh-CN" altLang="en-US" sz="1200" dirty="0" smtClean="0">
                <a:solidFill>
                  <a:schemeClr val="bg1"/>
                </a:solidFill>
              </a:rPr>
              <a:t>是为了</a:t>
            </a:r>
            <a:r>
              <a:rPr lang="en-US" altLang="zh-CN" sz="1200" dirty="0" smtClean="0">
                <a:solidFill>
                  <a:schemeClr val="bg1"/>
                </a:solidFill>
              </a:rPr>
              <a:t>CTF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pwn</a:t>
            </a:r>
            <a:r>
              <a:rPr lang="zh-CN" altLang="en-US" sz="1200" dirty="0" smtClean="0">
                <a:solidFill>
                  <a:schemeClr val="bg1"/>
                </a:solidFill>
              </a:rPr>
              <a:t>开发的一款</a:t>
            </a:r>
            <a:r>
              <a:rPr lang="en-US" altLang="zh-CN" sz="1200" dirty="0" smtClean="0">
                <a:solidFill>
                  <a:schemeClr val="bg1"/>
                </a:solidFill>
              </a:rPr>
              <a:t>GDB</a:t>
            </a:r>
            <a:r>
              <a:rPr lang="zh-CN" altLang="en-US" sz="1200" dirty="0" smtClean="0">
                <a:solidFill>
                  <a:schemeClr val="bg1"/>
                </a:solidFill>
              </a:rPr>
              <a:t>插件，其主要功能是用来查询堆块结构。建议</a:t>
            </a:r>
            <a:r>
              <a:rPr lang="en-US" altLang="zh-CN" sz="1200" dirty="0" smtClean="0">
                <a:solidFill>
                  <a:schemeClr val="bg1"/>
                </a:solidFill>
              </a:rPr>
              <a:t>peda</a:t>
            </a:r>
            <a:r>
              <a:rPr lang="zh-CN" altLang="en-US" sz="1200" dirty="0" smtClean="0">
                <a:solidFill>
                  <a:schemeClr val="bg1"/>
                </a:solidFill>
              </a:rPr>
              <a:t>与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pwngdb</a:t>
            </a:r>
            <a:r>
              <a:rPr lang="zh-CN" altLang="en-US" sz="1200" dirty="0" smtClean="0">
                <a:solidFill>
                  <a:schemeClr val="bg1"/>
                </a:solidFill>
              </a:rPr>
              <a:t>一起使用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r>
              <a:rPr lang="en-US" altLang="zh-CN" dirty="0" err="1" smtClean="0"/>
              <a:t>Pwndbg</a:t>
            </a:r>
            <a:r>
              <a:rPr lang="zh-CN" altLang="en-US" dirty="0" smtClean="0"/>
              <a:t>自带堆功能，跟像是对</a:t>
            </a:r>
            <a:r>
              <a:rPr lang="en-US" altLang="zh-CN" dirty="0" smtClean="0"/>
              <a:t>peda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pwngdb</a:t>
            </a:r>
            <a:r>
              <a:rPr lang="zh-CN" altLang="en-US" dirty="0" smtClean="0"/>
              <a:t>的结构，同时还具有他自己的特性。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开始先讲一个单调用关系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下面是多调用关系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开始先讲一个单调用关系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就像乐高一样，</a:t>
            </a:r>
            <a:r>
              <a:rPr lang="en-US" altLang="zh-CN" dirty="0" smtClean="0"/>
              <a:t>2333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就像乐高一样，</a:t>
            </a:r>
            <a:r>
              <a:rPr lang="en-US" altLang="zh-CN" dirty="0" smtClean="0"/>
              <a:t>2333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就像乐高一样，</a:t>
            </a:r>
            <a:r>
              <a:rPr lang="en-US" altLang="zh-CN" dirty="0" smtClean="0"/>
              <a:t>2333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FC0F9-76F9-4907-89C1-135AC336A4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3C7B2-20A7-4132-8DBD-023D5B969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C2468-C577-495B-A50C-CCB1E9BFCD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hub.com/david942j/one_gadget" TargetMode="Externa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" y="0"/>
            <a:ext cx="12192000" cy="68580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 dirty="0">
                <a:solidFill>
                  <a:schemeClr val="bg1"/>
                </a:solidFill>
              </a:rPr>
              <a:t>PWN </a:t>
            </a:r>
            <a:r>
              <a:rPr lang="zh-CN" altLang="en-US" dirty="0">
                <a:solidFill>
                  <a:schemeClr val="bg1"/>
                </a:solidFill>
              </a:rPr>
              <a:t>入门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426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插件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258612" y="1028373"/>
            <a:ext cx="96747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GDB</a:t>
            </a:r>
            <a:r>
              <a:rPr lang="zh-CN" altLang="en-US" sz="3200" dirty="0" smtClean="0">
                <a:solidFill>
                  <a:schemeClr val="bg1"/>
                </a:solidFill>
              </a:rPr>
              <a:t>插件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p</a:t>
            </a:r>
            <a:r>
              <a:rPr lang="en-US" altLang="zh-CN" sz="3200" dirty="0" smtClean="0">
                <a:solidFill>
                  <a:schemeClr val="bg1"/>
                </a:solidFill>
              </a:rPr>
              <a:t>eda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 smtClean="0">
                <a:solidFill>
                  <a:schemeClr val="bg1"/>
                </a:solidFill>
              </a:rPr>
              <a:t>https://github.com/longld/peda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r>
              <a:rPr lang="en-US" altLang="zh-CN" sz="3200" dirty="0" smtClean="0">
                <a:solidFill>
                  <a:schemeClr val="bg1"/>
                </a:solidFill>
              </a:rPr>
              <a:t>peda</a:t>
            </a:r>
            <a:r>
              <a:rPr lang="zh-CN" altLang="en-US" sz="3200" dirty="0" smtClean="0">
                <a:solidFill>
                  <a:schemeClr val="bg1"/>
                </a:solidFill>
              </a:rPr>
              <a:t>是优化了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gdb</a:t>
            </a:r>
            <a:r>
              <a:rPr lang="zh-CN" altLang="en-US" sz="3200" dirty="0" smtClean="0">
                <a:solidFill>
                  <a:schemeClr val="bg1"/>
                </a:solidFill>
              </a:rPr>
              <a:t>的界面，会直接输出代码段，寄存器，栈上的信息。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pwngdb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 smtClean="0">
                <a:solidFill>
                  <a:schemeClr val="bg1"/>
                </a:solidFill>
              </a:rPr>
              <a:t>https://github.com/scwuaptx/Pwngdb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pwngdb</a:t>
            </a:r>
            <a:r>
              <a:rPr lang="zh-CN" altLang="en-US" sz="3200" dirty="0" smtClean="0">
                <a:solidFill>
                  <a:schemeClr val="bg1"/>
                </a:solidFill>
              </a:rPr>
              <a:t>主要加入了堆结构分析功能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pwndbg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 smtClean="0">
                <a:solidFill>
                  <a:schemeClr val="bg1"/>
                </a:solidFill>
              </a:rPr>
              <a:t>https://github.com/pwndbg/pwndbg</a:t>
            </a:r>
            <a:r>
              <a:rPr lang="zh-CN" altLang="en-US" sz="3200" dirty="0" smtClean="0">
                <a:solidFill>
                  <a:schemeClr val="bg1"/>
                </a:solidFill>
              </a:rPr>
              <a:t>）专门为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pwn</a:t>
            </a:r>
            <a:r>
              <a:rPr lang="zh-CN" altLang="en-US" sz="3200" dirty="0" smtClean="0">
                <a:solidFill>
                  <a:schemeClr val="bg1"/>
                </a:solidFill>
              </a:rPr>
              <a:t>开发的调试工具，具有人性化的交互界面。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gef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 smtClean="0">
                <a:solidFill>
                  <a:schemeClr val="bg1"/>
                </a:solidFill>
              </a:rPr>
              <a:t>https://github.com/hugsy/gef</a:t>
            </a:r>
            <a:r>
              <a:rPr lang="zh-CN" altLang="en-US" sz="3200" dirty="0" smtClean="0">
                <a:solidFill>
                  <a:schemeClr val="bg1"/>
                </a:solidFill>
              </a:rPr>
              <a:t>）类似于其他三款插件，不过可跟换主题。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ROP</a:t>
            </a:r>
            <a:r>
              <a:rPr lang="zh-CN" altLang="en-US" sz="2800" dirty="0">
                <a:solidFill>
                  <a:schemeClr val="bg1"/>
                </a:solidFill>
              </a:rPr>
              <a:t>利用</a:t>
            </a:r>
            <a:r>
              <a:rPr lang="zh-CN" altLang="en-US" sz="2800" dirty="0" smtClean="0">
                <a:solidFill>
                  <a:schemeClr val="bg1"/>
                </a:solidFill>
              </a:rPr>
              <a:t>技巧：</a:t>
            </a:r>
            <a:r>
              <a:rPr lang="en-US" altLang="zh-CN" sz="2800" dirty="0">
                <a:solidFill>
                  <a:schemeClr val="bg1"/>
                </a:solidFill>
              </a:rPr>
              <a:t>ret2__libc_csu_init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998250"/>
            <a:ext cx="10520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ret2__</a:t>
            </a:r>
            <a:r>
              <a:rPr lang="en-US" altLang="zh-CN" sz="3200" dirty="0" smtClean="0">
                <a:solidFill>
                  <a:schemeClr val="bg1"/>
                </a:solidFill>
              </a:rPr>
              <a:t>libc_csu_init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1" y="1992659"/>
            <a:ext cx="7115175" cy="1571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5" y="4258642"/>
            <a:ext cx="8010525" cy="95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ROP</a:t>
            </a:r>
            <a:r>
              <a:rPr lang="zh-CN" altLang="en-US" sz="2800" dirty="0">
                <a:solidFill>
                  <a:schemeClr val="bg1"/>
                </a:solidFill>
              </a:rPr>
              <a:t>利用</a:t>
            </a:r>
            <a:r>
              <a:rPr lang="zh-CN" altLang="en-US" sz="2800" dirty="0" smtClean="0">
                <a:solidFill>
                  <a:schemeClr val="bg1"/>
                </a:solidFill>
              </a:rPr>
              <a:t>技巧：</a:t>
            </a:r>
            <a:r>
              <a:rPr lang="en-US" altLang="zh-CN" sz="2800" dirty="0">
                <a:solidFill>
                  <a:schemeClr val="bg1"/>
                </a:solidFill>
              </a:rPr>
              <a:t>ret2__libc_csu_init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998250"/>
            <a:ext cx="105203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ret2__</a:t>
            </a:r>
            <a:r>
              <a:rPr lang="en-US" altLang="zh-CN" sz="3200" dirty="0" smtClean="0">
                <a:solidFill>
                  <a:schemeClr val="bg1"/>
                </a:solidFill>
              </a:rPr>
              <a:t>libc_csu_init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通过上述第一个</a:t>
            </a:r>
            <a:r>
              <a:rPr lang="en-US" altLang="zh-CN" sz="3200" dirty="0" smtClean="0">
                <a:solidFill>
                  <a:schemeClr val="bg1"/>
                </a:solidFill>
              </a:rPr>
              <a:t>gadget</a:t>
            </a:r>
            <a:r>
              <a:rPr lang="zh-CN" altLang="en-US" sz="3200" dirty="0" smtClean="0">
                <a:solidFill>
                  <a:schemeClr val="bg1"/>
                </a:solidFill>
              </a:rPr>
              <a:t>，我们可以控制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rbx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r12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r13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r14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r15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第二</a:t>
            </a:r>
            <a:r>
              <a:rPr lang="zh-CN" altLang="en-US" sz="3200" dirty="0" smtClean="0">
                <a:solidFill>
                  <a:schemeClr val="bg1"/>
                </a:solidFill>
              </a:rPr>
              <a:t>个</a:t>
            </a:r>
            <a:r>
              <a:rPr lang="en-US" altLang="zh-CN" sz="3200" dirty="0" smtClean="0">
                <a:solidFill>
                  <a:schemeClr val="bg1"/>
                </a:solidFill>
              </a:rPr>
              <a:t>gadget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rdx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r13</a:t>
            </a:r>
            <a:r>
              <a:rPr lang="zh-CN" altLang="en-US" sz="3200" dirty="0" smtClean="0">
                <a:solidFill>
                  <a:schemeClr val="bg1"/>
                </a:solidFill>
              </a:rPr>
              <a:t>；  </a:t>
            </a:r>
            <a:r>
              <a:rPr lang="en-US" altLang="zh-CN" sz="3200" dirty="0" smtClean="0">
                <a:solidFill>
                  <a:schemeClr val="bg1"/>
                </a:solidFill>
              </a:rPr>
              <a:t>			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rdx</a:t>
            </a:r>
            <a:r>
              <a:rPr lang="en-US" altLang="zh-CN" sz="3200" dirty="0" smtClean="0">
                <a:solidFill>
                  <a:schemeClr val="bg1"/>
                </a:solidFill>
              </a:rPr>
              <a:t> &lt;- r13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rsi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r14</a:t>
            </a:r>
            <a:r>
              <a:rPr lang="zh-CN" altLang="en-US" sz="3200" dirty="0" smtClean="0">
                <a:solidFill>
                  <a:schemeClr val="bg1"/>
                </a:solidFill>
              </a:rPr>
              <a:t>；</a:t>
            </a:r>
            <a:r>
              <a:rPr lang="en-US" altLang="zh-CN" sz="3200" dirty="0" smtClean="0">
                <a:solidFill>
                  <a:schemeClr val="bg1"/>
                </a:solidFill>
              </a:rPr>
              <a:t>				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rsi</a:t>
            </a:r>
            <a:r>
              <a:rPr lang="en-US" altLang="zh-CN" sz="3200" dirty="0" smtClean="0">
                <a:solidFill>
                  <a:schemeClr val="bg1"/>
                </a:solidFill>
              </a:rPr>
              <a:t> &lt;- r14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edi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r15d</a:t>
            </a:r>
            <a:r>
              <a:rPr lang="zh-CN" altLang="en-US" sz="3200" dirty="0" smtClean="0">
                <a:solidFill>
                  <a:schemeClr val="bg1"/>
                </a:solidFill>
              </a:rPr>
              <a:t>；</a:t>
            </a:r>
            <a:r>
              <a:rPr lang="en-US" altLang="zh-CN" sz="3200" dirty="0" smtClean="0">
                <a:solidFill>
                  <a:schemeClr val="bg1"/>
                </a:solidFill>
              </a:rPr>
              <a:t>			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edi</a:t>
            </a:r>
            <a:r>
              <a:rPr lang="en-US" altLang="zh-CN" sz="3200" dirty="0" smtClean="0">
                <a:solidFill>
                  <a:schemeClr val="bg1"/>
                </a:solidFill>
              </a:rPr>
              <a:t> &lt;- r15d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call qword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ptr</a:t>
            </a:r>
            <a:r>
              <a:rPr lang="en-US" altLang="zh-CN" sz="3200" dirty="0" smtClean="0">
                <a:solidFill>
                  <a:schemeClr val="bg1"/>
                </a:solidFill>
              </a:rPr>
              <a:t>[r12 +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rbx</a:t>
            </a:r>
            <a:r>
              <a:rPr lang="en-US" altLang="zh-CN" sz="3200" dirty="0" smtClean="0">
                <a:solidFill>
                  <a:schemeClr val="bg1"/>
                </a:solidFill>
              </a:rPr>
              <a:t> * 8]</a:t>
            </a:r>
            <a:r>
              <a:rPr lang="zh-CN" altLang="en-US" sz="3200" dirty="0" smtClean="0">
                <a:solidFill>
                  <a:schemeClr val="bg1"/>
                </a:solidFill>
              </a:rPr>
              <a:t>；</a:t>
            </a:r>
            <a:r>
              <a:rPr lang="en-US" altLang="zh-CN" sz="3200" dirty="0" smtClean="0">
                <a:solidFill>
                  <a:schemeClr val="bg1"/>
                </a:solidFill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</a:rPr>
              <a:t>可控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这样可以构造成任意函数调用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格式化字符串漏洞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格式化字符串漏洞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：格式化字符串漏洞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2644170"/>
            <a:ext cx="10520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格式化字符串漏洞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形如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printf</a:t>
            </a:r>
            <a:r>
              <a:rPr lang="en-US" altLang="zh-CN" sz="3200" dirty="0" smtClean="0">
                <a:solidFill>
                  <a:schemeClr val="bg1"/>
                </a:solidFill>
              </a:rPr>
              <a:t>(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r>
              <a:rPr lang="zh-CN" altLang="en-US" sz="3200" dirty="0" smtClean="0">
                <a:solidFill>
                  <a:schemeClr val="bg1"/>
                </a:solidFill>
              </a:rPr>
              <a:t>的就是格式化字符串漏洞，在格式化字符串漏洞中，必备条件，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fmt</a:t>
            </a:r>
            <a:r>
              <a:rPr lang="zh-CN" altLang="en-US" sz="3200" dirty="0" smtClean="0">
                <a:solidFill>
                  <a:schemeClr val="bg1"/>
                </a:solidFill>
              </a:rPr>
              <a:t>可控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格式化字符串漏洞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：格式化字符串漏洞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89527" y="913058"/>
            <a:ext cx="10520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</a:rPr>
              <a:t>printf</a:t>
            </a:r>
            <a:r>
              <a:rPr lang="en-US" altLang="zh-CN" sz="3200" dirty="0">
                <a:solidFill>
                  <a:schemeClr val="bg1"/>
                </a:solidFill>
              </a:rPr>
              <a:t>(</a:t>
            </a:r>
            <a:r>
              <a:rPr lang="en-US" altLang="zh-CN" sz="3200" dirty="0" err="1">
                <a:solidFill>
                  <a:schemeClr val="bg1"/>
                </a:solidFill>
              </a:rPr>
              <a:t>const</a:t>
            </a:r>
            <a:r>
              <a:rPr lang="en-US" altLang="zh-CN" sz="3200" dirty="0">
                <a:solidFill>
                  <a:schemeClr val="bg1"/>
                </a:solidFill>
              </a:rPr>
              <a:t> char *format</a:t>
            </a:r>
            <a:r>
              <a:rPr lang="en-US" altLang="zh-CN" sz="3200" dirty="0" smtClean="0">
                <a:solidFill>
                  <a:schemeClr val="bg1"/>
                </a:solidFill>
              </a:rPr>
              <a:t>,...);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44984" y="2441185"/>
            <a:ext cx="3220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/>
              <a:t>printf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const</a:t>
            </a:r>
            <a:r>
              <a:rPr lang="en-US" altLang="zh-CN" sz="2000" dirty="0"/>
              <a:t> char *format,...);</a:t>
            </a:r>
            <a:endParaRPr lang="zh-CN" altLang="en-US" sz="20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714576" y="1940840"/>
          <a:ext cx="8011986" cy="447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646"/>
                <a:gridCol w="5877340"/>
              </a:tblGrid>
              <a:tr h="497128"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模式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功能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</a:tr>
              <a:tr h="49712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%x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打印</a:t>
                      </a:r>
                      <a:r>
                        <a:rPr lang="en-US" altLang="zh-CN" sz="2400" dirty="0" smtClean="0"/>
                        <a:t>16</a:t>
                      </a:r>
                      <a:r>
                        <a:rPr lang="zh-CN" altLang="en-US" sz="2400" dirty="0" smtClean="0"/>
                        <a:t>进制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</a:tr>
              <a:tr h="49712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%10</a:t>
                      </a: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$</a:t>
                      </a:r>
                      <a:r>
                        <a:rPr lang="en-US" altLang="zh-CN" sz="2400" dirty="0" smtClean="0"/>
                        <a:t>x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打印第</a:t>
                      </a:r>
                      <a:r>
                        <a:rPr lang="en-US" altLang="zh-CN" sz="2400" dirty="0" smtClean="0"/>
                        <a:t>10</a:t>
                      </a:r>
                      <a:r>
                        <a:rPr lang="zh-CN" altLang="en-US" sz="2400" dirty="0" smtClean="0"/>
                        <a:t>个参数的</a:t>
                      </a:r>
                      <a:r>
                        <a:rPr lang="en-US" altLang="zh-CN" sz="2400" dirty="0" smtClean="0"/>
                        <a:t>16</a:t>
                      </a:r>
                      <a:r>
                        <a:rPr lang="zh-CN" altLang="en-US" sz="2400" dirty="0" smtClean="0"/>
                        <a:t>进制形式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</a:tr>
              <a:tr h="49712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%s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 smtClean="0"/>
                        <a:t>打印字符串（以</a:t>
                      </a:r>
                      <a:r>
                        <a:rPr lang="en-US" altLang="zh-CN" sz="2400" dirty="0" smtClean="0"/>
                        <a:t>\0</a:t>
                      </a:r>
                      <a:r>
                        <a:rPr lang="zh-CN" altLang="en-US" sz="2400" dirty="0" smtClean="0"/>
                        <a:t>结尾）</a:t>
                      </a:r>
                      <a:endParaRPr lang="zh-CN" altLang="en-US" sz="2400" dirty="0" smtClean="0"/>
                    </a:p>
                  </a:txBody>
                  <a:tcPr marL="122579" marR="122579" marT="61290" marB="61290"/>
                </a:tc>
              </a:tr>
              <a:tr h="49712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%10</a:t>
                      </a: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$</a:t>
                      </a:r>
                      <a:r>
                        <a:rPr lang="en-US" altLang="zh-CN" sz="2400" dirty="0" smtClean="0"/>
                        <a:t>s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打印第</a:t>
                      </a:r>
                      <a:r>
                        <a:rPr lang="en-US" altLang="zh-CN" sz="2400" dirty="0" smtClean="0"/>
                        <a:t>10</a:t>
                      </a:r>
                      <a:r>
                        <a:rPr lang="zh-CN" altLang="en-US" sz="2400" dirty="0" smtClean="0"/>
                        <a:t>个参数指向的字符串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</a:tr>
              <a:tr h="49712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%100c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打印</a:t>
                      </a:r>
                      <a:r>
                        <a:rPr lang="en-US" altLang="zh-CN" sz="2400" dirty="0" smtClean="0"/>
                        <a:t>100</a:t>
                      </a:r>
                      <a:r>
                        <a:rPr lang="zh-CN" altLang="en-US" sz="2400" dirty="0" smtClean="0"/>
                        <a:t>个空格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</a:tr>
              <a:tr h="49712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%n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将已输出的字符数全</a:t>
                      </a:r>
                      <a:r>
                        <a:rPr lang="en-US" altLang="zh-CN" sz="2400" dirty="0" smtClean="0"/>
                        <a:t>4</a:t>
                      </a:r>
                      <a:r>
                        <a:rPr lang="zh-CN" altLang="en-US" sz="2400" dirty="0" smtClean="0"/>
                        <a:t>字节写到指定地址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</a:tr>
              <a:tr h="49712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hn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 smtClean="0"/>
                        <a:t>将已输出的字符数低</a:t>
                      </a:r>
                      <a:r>
                        <a:rPr lang="en-US" altLang="zh-CN" sz="2400" dirty="0" smtClean="0"/>
                        <a:t>2</a:t>
                      </a:r>
                      <a:r>
                        <a:rPr lang="zh-CN" altLang="en-US" sz="2400" dirty="0" smtClean="0"/>
                        <a:t>字节写到指定地址</a:t>
                      </a:r>
                      <a:endParaRPr lang="zh-CN" altLang="en-US" sz="2400" dirty="0" smtClean="0"/>
                    </a:p>
                  </a:txBody>
                  <a:tcPr marL="122579" marR="122579" marT="61290" marB="61290"/>
                </a:tc>
              </a:tr>
              <a:tr h="497128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%</a:t>
                      </a:r>
                      <a:r>
                        <a:rPr lang="en-US" altLang="zh-CN" sz="2400" dirty="0" err="1" smtClean="0"/>
                        <a:t>hhn</a:t>
                      </a:r>
                      <a:endParaRPr lang="zh-CN" altLang="en-US" sz="2400" dirty="0"/>
                    </a:p>
                  </a:txBody>
                  <a:tcPr marL="122579" marR="122579" marT="61290" marB="61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 smtClean="0"/>
                        <a:t>将已输出的字符数低</a:t>
                      </a:r>
                      <a:r>
                        <a:rPr lang="en-US" altLang="zh-CN" sz="2400" dirty="0" smtClean="0"/>
                        <a:t>1</a:t>
                      </a:r>
                      <a:r>
                        <a:rPr lang="zh-CN" altLang="en-US" sz="2400" dirty="0" smtClean="0"/>
                        <a:t>字节写到指定地址</a:t>
                      </a:r>
                      <a:endParaRPr lang="zh-CN" altLang="en-US" sz="2400" dirty="0" smtClean="0"/>
                    </a:p>
                  </a:txBody>
                  <a:tcPr marL="122579" marR="122579" marT="61290" marB="6129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格式化字符串漏洞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：格式化字符串漏洞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29672" y="1895535"/>
            <a:ext cx="105203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可变参数</a:t>
            </a:r>
            <a:r>
              <a:rPr lang="en-US" altLang="zh-CN" sz="3200" dirty="0">
                <a:solidFill>
                  <a:schemeClr val="bg1"/>
                </a:solidFill>
              </a:rPr>
              <a:t>101</a:t>
            </a:r>
            <a:r>
              <a:rPr lang="zh-CN" altLang="en-US" sz="3200" dirty="0">
                <a:solidFill>
                  <a:schemeClr val="bg1"/>
                </a:solidFill>
              </a:rPr>
              <a:t>：</a:t>
            </a:r>
            <a:endParaRPr lang="zh-CN" altLang="en-US" sz="3200" dirty="0">
              <a:solidFill>
                <a:schemeClr val="bg1"/>
              </a:solidFill>
            </a:endParaRPr>
          </a:p>
          <a:p>
            <a:pPr marL="74168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zh-CN" altLang="en-US" sz="3200" dirty="0">
                <a:solidFill>
                  <a:schemeClr val="bg1"/>
                </a:solidFill>
              </a:rPr>
              <a:t>语言可变参数用</a:t>
            </a:r>
            <a:r>
              <a:rPr lang="en-US" altLang="zh-CN" sz="3200" dirty="0">
                <a:solidFill>
                  <a:schemeClr val="bg1"/>
                </a:solidFill>
              </a:rPr>
              <a:t>…</a:t>
            </a:r>
            <a:r>
              <a:rPr lang="zh-CN" altLang="en-US" sz="3200" dirty="0">
                <a:solidFill>
                  <a:schemeClr val="bg1"/>
                </a:solidFill>
              </a:rPr>
              <a:t>表示</a:t>
            </a:r>
            <a:endParaRPr lang="zh-CN" altLang="en-US" sz="3200" dirty="0">
              <a:solidFill>
                <a:schemeClr val="bg1"/>
              </a:solidFill>
            </a:endParaRPr>
          </a:p>
          <a:p>
            <a:pPr marL="74168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可以接受任意长度参数</a:t>
            </a:r>
            <a:endParaRPr lang="zh-CN" altLang="en-US" sz="3200" dirty="0">
              <a:solidFill>
                <a:schemeClr val="bg1"/>
              </a:solidFill>
            </a:endParaRPr>
          </a:p>
          <a:p>
            <a:pPr marL="74168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</a:rPr>
              <a:t>va_list</a:t>
            </a:r>
            <a:r>
              <a:rPr lang="en-US" altLang="zh-CN" sz="3200" dirty="0">
                <a:solidFill>
                  <a:schemeClr val="bg1"/>
                </a:solidFill>
              </a:rPr>
              <a:t>: </a:t>
            </a:r>
            <a:r>
              <a:rPr lang="en-US" altLang="zh-CN" sz="3200" dirty="0" err="1">
                <a:solidFill>
                  <a:schemeClr val="bg1"/>
                </a:solidFill>
              </a:rPr>
              <a:t>va_start</a:t>
            </a:r>
            <a:r>
              <a:rPr lang="en-US" altLang="zh-CN" sz="3200" dirty="0">
                <a:solidFill>
                  <a:schemeClr val="bg1"/>
                </a:solidFill>
              </a:rPr>
              <a:t>, </a:t>
            </a:r>
            <a:r>
              <a:rPr lang="en-US" altLang="zh-CN" sz="3200" dirty="0" err="1">
                <a:solidFill>
                  <a:schemeClr val="bg1"/>
                </a:solidFill>
              </a:rPr>
              <a:t>va_end</a:t>
            </a:r>
            <a:r>
              <a:rPr lang="en-US" altLang="zh-CN" sz="3200" dirty="0">
                <a:solidFill>
                  <a:schemeClr val="bg1"/>
                </a:solidFill>
              </a:rPr>
              <a:t>, </a:t>
            </a:r>
            <a:r>
              <a:rPr lang="en-US" altLang="zh-CN" sz="3200" dirty="0" err="1">
                <a:solidFill>
                  <a:schemeClr val="bg1"/>
                </a:solidFill>
              </a:rPr>
              <a:t>va_arg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168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实现：从栈上往后取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20" y="4939605"/>
            <a:ext cx="4889732" cy="15754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831" y="806595"/>
            <a:ext cx="4799011" cy="3790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格式化字符串漏洞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：格式化字符串漏洞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695394" y="1136286"/>
          <a:ext cx="8483322" cy="4128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7774"/>
                <a:gridCol w="2827774"/>
                <a:gridCol w="2827774"/>
              </a:tblGrid>
              <a:tr h="516068">
                <a:tc>
                  <a:txBody>
                    <a:bodyPr/>
                    <a:lstStyle/>
                    <a:p>
                      <a:r>
                        <a:rPr lang="zh-CN" altLang="en-US" sz="2500" dirty="0" smtClean="0"/>
                        <a:t>参数索引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zh-CN" altLang="en-US" sz="2500" dirty="0" smtClean="0"/>
                        <a:t>相对位置</a:t>
                      </a:r>
                      <a:r>
                        <a:rPr lang="en-US" altLang="zh-CN" sz="2500" dirty="0" smtClean="0"/>
                        <a:t>(</a:t>
                      </a:r>
                      <a:r>
                        <a:rPr lang="en-US" altLang="zh-CN" sz="2500" dirty="0" err="1" smtClean="0"/>
                        <a:t>esp</a:t>
                      </a:r>
                      <a:r>
                        <a:rPr lang="en-US" altLang="zh-CN" sz="2500" dirty="0" smtClean="0"/>
                        <a:t>)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zh-CN" altLang="en-US" sz="2500" dirty="0" smtClean="0"/>
                        <a:t>数据内容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</a:tr>
              <a:tr h="516068"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Arg0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+0x00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err="1" smtClean="0"/>
                        <a:t>format_str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</a:tr>
              <a:tr h="516068"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Arg1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+0x04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0x1234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</a:tr>
              <a:tr h="516068"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Arg2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+0x08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0xaaaa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</a:tr>
              <a:tr h="516068"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Arg3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+0x0c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err="1" smtClean="0"/>
                        <a:t>aaaa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</a:tr>
              <a:tr h="516068"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Arg4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+0x10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%</a:t>
                      </a:r>
                      <a:r>
                        <a:rPr lang="en-US" altLang="zh-CN" sz="2500" dirty="0" err="1" smtClean="0"/>
                        <a:t>daa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</a:tr>
              <a:tr h="516068"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Arg5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+0x14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smtClean="0">
                          <a:solidFill>
                            <a:srgbClr val="FF0000"/>
                          </a:solidFill>
                        </a:rPr>
                        <a:t>%</a:t>
                      </a:r>
                      <a:r>
                        <a:rPr lang="en-US" altLang="zh-CN" sz="2500" dirty="0" err="1" smtClean="0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-US" altLang="zh-CN" sz="2500" dirty="0" err="1" smtClean="0"/>
                        <a:t>aa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</a:tr>
              <a:tr h="516068"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Arg6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r>
                        <a:rPr lang="en-US" altLang="zh-CN" sz="2500" dirty="0" smtClean="0"/>
                        <a:t>+0x18</a:t>
                      </a:r>
                      <a:endParaRPr lang="zh-CN" altLang="en-US" sz="2500" dirty="0"/>
                    </a:p>
                  </a:txBody>
                  <a:tcPr marL="127250" marR="127250" marT="63624" marB="636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500" dirty="0" smtClean="0"/>
                        <a:t>printf_got</a:t>
                      </a:r>
                      <a:endParaRPr lang="zh-CN" altLang="en-US" sz="2500" dirty="0" smtClean="0"/>
                    </a:p>
                  </a:txBody>
                  <a:tcPr marL="127250" marR="127250" marT="63624" marB="63624"/>
                </a:tc>
              </a:tr>
            </a:tbl>
          </a:graphicData>
        </a:graphic>
      </p:graphicFrame>
      <p:sp>
        <p:nvSpPr>
          <p:cNvPr id="11" name="右弧形箭头 10"/>
          <p:cNvSpPr/>
          <p:nvPr/>
        </p:nvSpPr>
        <p:spPr>
          <a:xfrm>
            <a:off x="10348961" y="1846081"/>
            <a:ext cx="501039" cy="1703533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42602" y="5522806"/>
            <a:ext cx="74815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f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ormat_str</a:t>
            </a:r>
            <a:r>
              <a:rPr lang="en-US" altLang="zh-CN" sz="3200" dirty="0" smtClean="0">
                <a:solidFill>
                  <a:schemeClr val="bg1"/>
                </a:solidFill>
              </a:rPr>
              <a:t> = “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aaaa%daa%naa</a:t>
            </a:r>
            <a:r>
              <a:rPr lang="en-US" altLang="zh-CN" sz="3200" dirty="0" smtClean="0">
                <a:solidFill>
                  <a:schemeClr val="bg1"/>
                </a:solidFill>
              </a:rPr>
              <a:t>” + printf_got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>
                <a:solidFill>
                  <a:schemeClr val="bg1"/>
                </a:solidFill>
              </a:rPr>
              <a:t>p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rintf</a:t>
            </a:r>
            <a:r>
              <a:rPr lang="en-US" altLang="zh-CN" sz="3200" dirty="0" smtClean="0">
                <a:solidFill>
                  <a:schemeClr val="bg1"/>
                </a:solidFill>
              </a:rPr>
              <a:t>(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format_str</a:t>
            </a:r>
            <a:r>
              <a:rPr lang="en-US" altLang="zh-CN" sz="3200" dirty="0" smtClean="0">
                <a:solidFill>
                  <a:schemeClr val="bg1"/>
                </a:solidFill>
              </a:rPr>
              <a:t>, 0x1234, 0xaaaa)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格式化字符串漏洞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：格式化字符串漏洞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285920" y="1059582"/>
          <a:ext cx="9495468" cy="4621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156"/>
                <a:gridCol w="3165156"/>
                <a:gridCol w="3165156"/>
              </a:tblGrid>
              <a:tr h="577641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参数索引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相对位置</a:t>
                      </a:r>
                      <a:r>
                        <a:rPr lang="en-US" altLang="zh-CN" sz="2800" dirty="0" smtClean="0"/>
                        <a:t>(</a:t>
                      </a:r>
                      <a:r>
                        <a:rPr lang="en-US" altLang="zh-CN" sz="2800" dirty="0" err="1" smtClean="0"/>
                        <a:t>esp</a:t>
                      </a:r>
                      <a:r>
                        <a:rPr lang="en-US" altLang="zh-CN" sz="2800" dirty="0" smtClean="0"/>
                        <a:t>)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数据内容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</a:tr>
              <a:tr h="577641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Arg0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+0x00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 smtClean="0"/>
                        <a:t>format_str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</a:tr>
              <a:tr h="577641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Arg1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+0x04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0x1234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</a:tr>
              <a:tr h="577641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Arg2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+0x08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0xaaaa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</a:tr>
              <a:tr h="577641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Arg3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+0x0c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 smtClean="0"/>
                        <a:t>aaaa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</a:tr>
              <a:tr h="577641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Arg4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+0x10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%</a:t>
                      </a:r>
                      <a:r>
                        <a:rPr lang="en-US" altLang="zh-CN" sz="2800" dirty="0" err="1" smtClean="0"/>
                        <a:t>daa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</a:tr>
              <a:tr h="577641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Arg5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+0x14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%7$n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</a:tr>
              <a:tr h="577641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Arg6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+0x18</a:t>
                      </a:r>
                      <a:endParaRPr lang="zh-CN" altLang="en-US" sz="2800" dirty="0"/>
                    </a:p>
                  </a:txBody>
                  <a:tcPr marL="142432" marR="142432" marT="71216" marB="712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 smtClean="0"/>
                        <a:t>printf_got</a:t>
                      </a:r>
                      <a:endParaRPr lang="zh-CN" altLang="en-US" sz="2800" dirty="0" smtClean="0"/>
                    </a:p>
                  </a:txBody>
                  <a:tcPr marL="142432" marR="142432" marT="71216" marB="71216"/>
                </a:tc>
              </a:tr>
            </a:tbl>
          </a:graphicData>
        </a:graphic>
      </p:graphicFrame>
      <p:sp>
        <p:nvSpPr>
          <p:cNvPr id="14" name="右弧形箭头 13"/>
          <p:cNvSpPr/>
          <p:nvPr/>
        </p:nvSpPr>
        <p:spPr>
          <a:xfrm>
            <a:off x="11071056" y="1849388"/>
            <a:ext cx="560818" cy="1906782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62592" y="6032346"/>
            <a:ext cx="7667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f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ormat_str</a:t>
            </a:r>
            <a:r>
              <a:rPr lang="en-US" altLang="zh-CN" sz="3200" dirty="0" smtClean="0">
                <a:solidFill>
                  <a:schemeClr val="bg1"/>
                </a:solidFill>
              </a:rPr>
              <a:t> = “aaaa%daa%7$n” + printf_got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格式化字符串漏洞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：格式化字符串漏洞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194480" y="1059582"/>
          <a:ext cx="9871248" cy="4804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0416"/>
                <a:gridCol w="3290416"/>
                <a:gridCol w="3290416"/>
              </a:tblGrid>
              <a:tr h="600501">
                <a:tc>
                  <a:txBody>
                    <a:bodyPr/>
                    <a:lstStyle/>
                    <a:p>
                      <a:r>
                        <a:rPr lang="zh-CN" altLang="en-US" sz="2900" dirty="0" smtClean="0"/>
                        <a:t>参数索引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zh-CN" altLang="en-US" sz="2900" dirty="0" smtClean="0"/>
                        <a:t>相对位置</a:t>
                      </a:r>
                      <a:r>
                        <a:rPr lang="en-US" altLang="zh-CN" sz="2900" dirty="0" smtClean="0"/>
                        <a:t>(</a:t>
                      </a:r>
                      <a:r>
                        <a:rPr lang="en-US" altLang="zh-CN" sz="2900" dirty="0" err="1" smtClean="0"/>
                        <a:t>esp</a:t>
                      </a:r>
                      <a:r>
                        <a:rPr lang="en-US" altLang="zh-CN" sz="2900" dirty="0" smtClean="0"/>
                        <a:t>)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zh-CN" altLang="en-US" sz="2900" dirty="0" smtClean="0"/>
                        <a:t>数据内容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</a:tr>
              <a:tr h="600501"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Arg0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+0x00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err="1" smtClean="0"/>
                        <a:t>format_str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</a:tr>
              <a:tr h="600501"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Arg1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+0x04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0x1234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</a:tr>
              <a:tr h="600501"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Arg2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+0x08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0xaaaa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</a:tr>
              <a:tr h="600501"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Arg3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+0x0c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>
                          <a:solidFill>
                            <a:srgbClr val="FF0000"/>
                          </a:solidFill>
                        </a:rPr>
                        <a:t>%123</a:t>
                      </a:r>
                      <a:endParaRPr lang="zh-CN" alt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148069" marR="148069" marT="74034" marB="74034"/>
                </a:tc>
              </a:tr>
              <a:tr h="600501"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Arg4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+0x10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>
                          <a:solidFill>
                            <a:srgbClr val="FF0000"/>
                          </a:solidFill>
                        </a:rPr>
                        <a:t>456c</a:t>
                      </a:r>
                      <a:endParaRPr lang="zh-CN" altLang="en-US" sz="2900" dirty="0">
                        <a:solidFill>
                          <a:srgbClr val="FF0000"/>
                        </a:solidFill>
                      </a:endParaRPr>
                    </a:p>
                  </a:txBody>
                  <a:tcPr marL="148069" marR="148069" marT="74034" marB="74034"/>
                </a:tc>
              </a:tr>
              <a:tr h="600501"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Arg5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+0x14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>
                          <a:solidFill>
                            <a:srgbClr val="FF0000"/>
                          </a:solidFill>
                        </a:rPr>
                        <a:t>%7$n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</a:tr>
              <a:tr h="600501"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Arg6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r>
                        <a:rPr lang="en-US" altLang="zh-CN" sz="2900" dirty="0" smtClean="0"/>
                        <a:t>+0x18</a:t>
                      </a:r>
                      <a:endParaRPr lang="zh-CN" altLang="en-US" sz="2900" dirty="0"/>
                    </a:p>
                  </a:txBody>
                  <a:tcPr marL="148069" marR="148069" marT="74034" marB="740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900" dirty="0" smtClean="0"/>
                        <a:t>printf_got</a:t>
                      </a:r>
                      <a:endParaRPr lang="zh-CN" altLang="en-US" sz="2900" dirty="0" smtClean="0"/>
                    </a:p>
                  </a:txBody>
                  <a:tcPr marL="148069" marR="148069" marT="74034" marB="74034"/>
                </a:tc>
              </a:tr>
            </a:tbl>
          </a:graphicData>
        </a:graphic>
      </p:graphicFrame>
      <p:sp>
        <p:nvSpPr>
          <p:cNvPr id="11" name="右弧形箭头 10"/>
          <p:cNvSpPr/>
          <p:nvPr/>
        </p:nvSpPr>
        <p:spPr>
          <a:xfrm>
            <a:off x="11268777" y="1883677"/>
            <a:ext cx="583013" cy="1982243"/>
          </a:xfrm>
          <a:prstGeom prst="curved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1468" y="6068407"/>
            <a:ext cx="7987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f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ormat_str</a:t>
            </a:r>
            <a:r>
              <a:rPr lang="en-US" altLang="zh-CN" sz="3200" dirty="0" smtClean="0">
                <a:solidFill>
                  <a:schemeClr val="bg1"/>
                </a:solidFill>
              </a:rPr>
              <a:t> = “%123456c%7$n” + printf_got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格式化字符串漏洞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：格式化字符串漏洞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546137" y="1529268"/>
            <a:ext cx="4913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92D050"/>
                </a:solidFill>
              </a:rPr>
              <a:t>printf_got = 0xdeadbeaf    </a:t>
            </a:r>
            <a:endParaRPr lang="en-US" altLang="zh-CN" sz="3200" dirty="0" smtClean="0">
              <a:solidFill>
                <a:srgbClr val="92D050"/>
              </a:solidFill>
            </a:endParaRPr>
          </a:p>
          <a:p>
            <a:r>
              <a:rPr lang="en-US" altLang="zh-CN" sz="3200" dirty="0" err="1" smtClean="0">
                <a:solidFill>
                  <a:srgbClr val="92D050"/>
                </a:solidFill>
              </a:rPr>
              <a:t>system_addr</a:t>
            </a:r>
            <a:r>
              <a:rPr lang="en-US" altLang="zh-CN" sz="3200" dirty="0" smtClean="0">
                <a:solidFill>
                  <a:srgbClr val="92D050"/>
                </a:solidFill>
              </a:rPr>
              <a:t> = 0x7f123456</a:t>
            </a:r>
            <a:endParaRPr lang="zh-CN" altLang="en-US" sz="3200" dirty="0">
              <a:solidFill>
                <a:srgbClr val="92D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6137" y="3049893"/>
            <a:ext cx="4879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0x7f123456 = 2131899478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46137" y="4147468"/>
            <a:ext cx="8603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f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ormat_str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= “%</a:t>
            </a:r>
            <a:r>
              <a:rPr lang="en-US" altLang="zh-CN" sz="3200" dirty="0" smtClean="0">
                <a:solidFill>
                  <a:schemeClr val="bg1"/>
                </a:solidFill>
              </a:rPr>
              <a:t>2131899478c%10$n” + printf_got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89591" y="5985061"/>
            <a:ext cx="887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2131899478 B</a:t>
            </a:r>
            <a:r>
              <a:rPr lang="en-US" altLang="zh-CN" sz="3200" dirty="0" smtClean="0">
                <a:solidFill>
                  <a:schemeClr val="bg1"/>
                </a:solidFill>
              </a:rPr>
              <a:t>yte </a:t>
            </a:r>
            <a:r>
              <a:rPr lang="en-US" altLang="zh-CN" sz="3200" dirty="0">
                <a:solidFill>
                  <a:schemeClr val="bg1"/>
                </a:solidFill>
              </a:rPr>
              <a:t>= 2081933 </a:t>
            </a:r>
            <a:r>
              <a:rPr lang="en-US" altLang="zh-CN" sz="3200" dirty="0" smtClean="0">
                <a:solidFill>
                  <a:schemeClr val="bg1"/>
                </a:solidFill>
              </a:rPr>
              <a:t>Kb = 2033 </a:t>
            </a:r>
            <a:r>
              <a:rPr lang="en-US" altLang="zh-CN" sz="3200" dirty="0">
                <a:solidFill>
                  <a:schemeClr val="bg1"/>
                </a:solidFill>
              </a:rPr>
              <a:t>M</a:t>
            </a:r>
            <a:r>
              <a:rPr lang="en-US" altLang="zh-CN" sz="3200" dirty="0" smtClean="0">
                <a:solidFill>
                  <a:schemeClr val="bg1"/>
                </a:solidFill>
              </a:rPr>
              <a:t>b = </a:t>
            </a:r>
            <a:r>
              <a:rPr lang="en-US" altLang="zh-CN" sz="3200" dirty="0" smtClean="0">
                <a:solidFill>
                  <a:srgbClr val="FF0000"/>
                </a:solidFill>
              </a:rPr>
              <a:t>2G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46137" y="505269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输出字符数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常用插件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peda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46" y="892672"/>
            <a:ext cx="6935507" cy="5727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格式化字符串漏洞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：格式化字符串漏洞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449705" y="868651"/>
            <a:ext cx="4913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FF99"/>
                </a:solidFill>
              </a:rPr>
              <a:t>printf_got = 0xdeadbeaf    </a:t>
            </a:r>
            <a:endParaRPr lang="en-US" altLang="zh-CN" sz="3200" dirty="0" smtClean="0">
              <a:solidFill>
                <a:srgbClr val="FFFF99"/>
              </a:solidFill>
            </a:endParaRPr>
          </a:p>
          <a:p>
            <a:r>
              <a:rPr lang="en-US" altLang="zh-CN" sz="3200" dirty="0" err="1" smtClean="0">
                <a:solidFill>
                  <a:srgbClr val="FFFF99"/>
                </a:solidFill>
              </a:rPr>
              <a:t>system_addr</a:t>
            </a:r>
            <a:r>
              <a:rPr lang="en-US" altLang="zh-CN" sz="3200" dirty="0" smtClean="0">
                <a:solidFill>
                  <a:srgbClr val="FFFF99"/>
                </a:solidFill>
              </a:rPr>
              <a:t> = 0x7f123456</a:t>
            </a:r>
            <a:endParaRPr lang="zh-CN" altLang="en-US" sz="3200" dirty="0">
              <a:solidFill>
                <a:srgbClr val="FFFF99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49705" y="1974282"/>
            <a:ext cx="43588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0x7f12 = 32530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0x3456 = </a:t>
            </a:r>
            <a:r>
              <a:rPr lang="en-US" altLang="zh-CN" sz="3200" dirty="0" smtClean="0">
                <a:solidFill>
                  <a:schemeClr val="bg1"/>
                </a:solidFill>
              </a:rPr>
              <a:t>13398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32530 – 13398 = 19122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03163" y="3607398"/>
            <a:ext cx="80890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f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ormat_str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= </a:t>
            </a:r>
            <a:r>
              <a:rPr lang="en-US" altLang="zh-CN" sz="3200" dirty="0" smtClean="0">
                <a:solidFill>
                  <a:schemeClr val="bg1"/>
                </a:solidFill>
              </a:rPr>
              <a:t>“%13398c%10$hn%19122c%11$n”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</a:rPr>
              <a:t>+ </a:t>
            </a:r>
            <a:r>
              <a:rPr lang="en-US" altLang="zh-CN" sz="3200" dirty="0">
                <a:solidFill>
                  <a:schemeClr val="bg1"/>
                </a:solidFill>
              </a:rPr>
              <a:t>(</a:t>
            </a:r>
            <a:r>
              <a:rPr lang="en-US" altLang="zh-CN" sz="3200" dirty="0" smtClean="0">
                <a:solidFill>
                  <a:schemeClr val="bg1"/>
                </a:solidFill>
              </a:rPr>
              <a:t>printf_got+2) + printf_got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28114" y="5903151"/>
            <a:ext cx="3619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45928 </a:t>
            </a:r>
            <a:r>
              <a:rPr lang="en-US" altLang="zh-CN" sz="3200" dirty="0">
                <a:solidFill>
                  <a:schemeClr val="bg1"/>
                </a:solidFill>
              </a:rPr>
              <a:t>byte = </a:t>
            </a:r>
            <a:r>
              <a:rPr lang="en-US" altLang="zh-CN" sz="3200" dirty="0" smtClean="0">
                <a:solidFill>
                  <a:srgbClr val="FF0000"/>
                </a:solidFill>
              </a:rPr>
              <a:t>44 kb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70025" y="516331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输出字符数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Q&amp;A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常用插件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peda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258612" y="1520815"/>
            <a:ext cx="96747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peda</a:t>
            </a:r>
            <a:r>
              <a:rPr lang="zh-CN" altLang="en-US" sz="3200" dirty="0" smtClean="0">
                <a:solidFill>
                  <a:schemeClr val="bg1"/>
                </a:solidFill>
              </a:rPr>
              <a:t>插件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</a:rPr>
              <a:t>pattern_create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  <a:r>
              <a:rPr lang="zh-CN" altLang="zh-CN" sz="3200" dirty="0">
                <a:solidFill>
                  <a:schemeClr val="bg1"/>
                </a:solidFill>
              </a:rPr>
              <a:t>构造非重复字符串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</a:rPr>
              <a:t>pattern_offset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  <a:r>
              <a:rPr lang="zh-CN" altLang="zh-CN" sz="3200" dirty="0">
                <a:solidFill>
                  <a:schemeClr val="bg1"/>
                </a:solidFill>
              </a:rPr>
              <a:t>计算偏移值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pdisass,</a:t>
            </a:r>
            <a:r>
              <a:rPr lang="zh-CN" altLang="zh-CN" sz="3200" dirty="0">
                <a:solidFill>
                  <a:schemeClr val="bg1"/>
                </a:solidFill>
              </a:rPr>
              <a:t>反汇编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checksec,</a:t>
            </a:r>
            <a:r>
              <a:rPr lang="zh-CN" altLang="zh-CN" sz="3200" dirty="0">
                <a:solidFill>
                  <a:schemeClr val="bg1"/>
                </a:solidFill>
              </a:rPr>
              <a:t>查看保护措施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vmmap,</a:t>
            </a:r>
            <a:r>
              <a:rPr lang="zh-CN" altLang="zh-CN" sz="3200" dirty="0">
                <a:solidFill>
                  <a:schemeClr val="bg1"/>
                </a:solidFill>
              </a:rPr>
              <a:t>查看段地址信息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</a:rPr>
              <a:t>ropgadget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  <a:r>
              <a:rPr lang="zh-CN" altLang="zh-CN" sz="3200" dirty="0">
                <a:solidFill>
                  <a:schemeClr val="bg1"/>
                </a:solidFill>
              </a:rPr>
              <a:t>寻找简单的</a:t>
            </a:r>
            <a:r>
              <a:rPr lang="en-US" altLang="zh-CN" sz="3200" dirty="0" err="1">
                <a:solidFill>
                  <a:schemeClr val="bg1"/>
                </a:solidFill>
              </a:rPr>
              <a:t>ropgadget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</a:rPr>
              <a:t>goto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  <a:r>
              <a:rPr lang="zh-CN" altLang="zh-CN" sz="3200" dirty="0">
                <a:solidFill>
                  <a:schemeClr val="bg1"/>
                </a:solidFill>
              </a:rPr>
              <a:t>执行到指定地址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find,</a:t>
            </a:r>
            <a:r>
              <a:rPr lang="zh-CN" altLang="zh-CN" sz="3200" dirty="0">
                <a:solidFill>
                  <a:schemeClr val="bg1"/>
                </a:solidFill>
              </a:rPr>
              <a:t>查找字符串、地址等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常用插件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peda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2" y="892672"/>
            <a:ext cx="5933792" cy="57246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781" y="538699"/>
            <a:ext cx="2943225" cy="1352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136" y="2245222"/>
            <a:ext cx="4029616" cy="4187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常用插件</a:t>
            </a:r>
            <a:r>
              <a:rPr lang="en-US" altLang="zh-CN" sz="2800" dirty="0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pwngdb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258612" y="1520815"/>
            <a:ext cx="96747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pwngdb</a:t>
            </a:r>
            <a:r>
              <a:rPr lang="zh-CN" altLang="en-US" sz="3200" dirty="0" smtClean="0">
                <a:solidFill>
                  <a:schemeClr val="bg1"/>
                </a:solidFill>
              </a:rPr>
              <a:t>插件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</a:rPr>
              <a:t>c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hunkinfo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zh-CN" altLang="en-US" sz="3200" dirty="0" smtClean="0">
                <a:solidFill>
                  <a:schemeClr val="bg1"/>
                </a:solidFill>
              </a:rPr>
              <a:t>显示一个堆块的详细信息。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heapinfo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zh-CN" altLang="en-US" sz="3200" dirty="0" smtClean="0">
                <a:solidFill>
                  <a:schemeClr val="bg1"/>
                </a:solidFill>
              </a:rPr>
              <a:t>显示主分配去的详细信息。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</a:rPr>
              <a:t>h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eapinfoall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zh-CN" altLang="en-US" sz="3200" dirty="0" smtClean="0">
                <a:solidFill>
                  <a:schemeClr val="bg1"/>
                </a:solidFill>
              </a:rPr>
              <a:t>显示所有分配区的详细信息。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parseheap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zh-CN" altLang="en-US" sz="3200" dirty="0" smtClean="0">
                <a:solidFill>
                  <a:schemeClr val="bg1"/>
                </a:solidFill>
              </a:rPr>
              <a:t>显示所有堆块信息。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tracemalloc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zh-CN" altLang="en-US" sz="3200" dirty="0" smtClean="0">
                <a:solidFill>
                  <a:schemeClr val="bg1"/>
                </a:solidFill>
              </a:rPr>
              <a:t>显示整个过程中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malloc</a:t>
            </a:r>
            <a:r>
              <a:rPr lang="zh-CN" altLang="en-US" sz="3200" dirty="0" smtClean="0">
                <a:solidFill>
                  <a:schemeClr val="bg1"/>
                </a:solidFill>
              </a:rPr>
              <a:t>和</a:t>
            </a:r>
            <a:r>
              <a:rPr lang="en-US" altLang="zh-CN" sz="3200" dirty="0" smtClean="0">
                <a:solidFill>
                  <a:schemeClr val="bg1"/>
                </a:solidFill>
              </a:rPr>
              <a:t>free</a:t>
            </a:r>
            <a:r>
              <a:rPr lang="zh-CN" altLang="en-US" sz="3200" dirty="0" smtClean="0">
                <a:solidFill>
                  <a:schemeClr val="bg1"/>
                </a:solidFill>
              </a:rPr>
              <a:t>调用情况。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常用插件</a:t>
            </a:r>
            <a:r>
              <a:rPr lang="en-US" altLang="zh-CN" sz="2800" dirty="0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pwngdb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026" name="Picture 2" descr="chunkinf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005260"/>
            <a:ext cx="2602464" cy="142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apinf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4368249"/>
            <a:ext cx="86677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pinfo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93" y="1435517"/>
            <a:ext cx="38766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amo.githubusercontent.com/b8338a55a094036c613ee822d759dfb4dae75165/687474703a2f2f692e696d6775722e636f6d2f5237676f614c46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35" y="707946"/>
            <a:ext cx="7880235" cy="613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ROPgadget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258612" y="1520815"/>
            <a:ext cx="96747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ROPgadget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--binary</a:t>
            </a:r>
            <a:r>
              <a:rPr lang="zh-CN" altLang="en-US" sz="3200" dirty="0" smtClean="0">
                <a:solidFill>
                  <a:schemeClr val="bg1"/>
                </a:solidFill>
              </a:rPr>
              <a:t>，指定搜索目标二进制文件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--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ropchain</a:t>
            </a:r>
            <a:r>
              <a:rPr lang="zh-CN" altLang="en-US" sz="3200" dirty="0" smtClean="0">
                <a:solidFill>
                  <a:schemeClr val="bg1"/>
                </a:solidFill>
              </a:rPr>
              <a:t>，直接更具目标二进制文件生成可以获取</a:t>
            </a:r>
            <a:r>
              <a:rPr lang="en-US" altLang="zh-CN" sz="3200" dirty="0" smtClean="0">
                <a:solidFill>
                  <a:schemeClr val="bg1"/>
                </a:solidFill>
              </a:rPr>
              <a:t>shell</a:t>
            </a:r>
            <a:r>
              <a:rPr lang="zh-CN" altLang="en-US" sz="3200" dirty="0" smtClean="0">
                <a:solidFill>
                  <a:schemeClr val="bg1"/>
                </a:solidFill>
              </a:rPr>
              <a:t>的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rop</a:t>
            </a:r>
            <a:r>
              <a:rPr lang="zh-CN" altLang="en-US" sz="3200" dirty="0" smtClean="0">
                <a:solidFill>
                  <a:schemeClr val="bg1"/>
                </a:solidFill>
              </a:rPr>
              <a:t>链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--depth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rop</a:t>
            </a:r>
            <a:r>
              <a:rPr lang="en-US" altLang="zh-CN" sz="3200" dirty="0" smtClean="0">
                <a:solidFill>
                  <a:schemeClr val="bg1"/>
                </a:solidFill>
              </a:rPr>
              <a:t> gadget</a:t>
            </a:r>
            <a:r>
              <a:rPr lang="zh-CN" altLang="en-US" sz="3200" dirty="0" smtClean="0">
                <a:solidFill>
                  <a:schemeClr val="bg1"/>
                </a:solidFill>
              </a:rPr>
              <a:t>的长度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--string</a:t>
            </a:r>
            <a:r>
              <a:rPr lang="zh-CN" altLang="en-US" sz="3200" dirty="0" smtClean="0">
                <a:solidFill>
                  <a:schemeClr val="bg1"/>
                </a:solidFill>
              </a:rPr>
              <a:t>，在二进制文件中搜索字符串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--only</a:t>
            </a:r>
            <a:r>
              <a:rPr lang="zh-CN" altLang="en-US" sz="3200" dirty="0" smtClean="0">
                <a:solidFill>
                  <a:schemeClr val="bg1"/>
                </a:solidFill>
              </a:rPr>
              <a:t>，查看只有某些指令的</a:t>
            </a:r>
            <a:r>
              <a:rPr lang="en-US" altLang="zh-CN" sz="3200" dirty="0" smtClean="0">
                <a:solidFill>
                  <a:schemeClr val="bg1"/>
                </a:solidFill>
              </a:rPr>
              <a:t>gadget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--filter</a:t>
            </a:r>
            <a:r>
              <a:rPr lang="zh-CN" altLang="en-US" sz="3200" dirty="0" smtClean="0">
                <a:solidFill>
                  <a:schemeClr val="bg1"/>
                </a:solidFill>
              </a:rPr>
              <a:t>，过滤某些指令的</a:t>
            </a:r>
            <a:r>
              <a:rPr lang="en-US" altLang="zh-CN" sz="3200" dirty="0" smtClean="0">
                <a:solidFill>
                  <a:schemeClr val="bg1"/>
                </a:solidFill>
              </a:rPr>
              <a:t>gadget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--range</a:t>
            </a:r>
            <a:r>
              <a:rPr lang="zh-CN" altLang="en-US" sz="3200" dirty="0" smtClean="0">
                <a:solidFill>
                  <a:schemeClr val="bg1"/>
                </a:solidFill>
              </a:rPr>
              <a:t>，指定范围内搜索</a:t>
            </a:r>
            <a:r>
              <a:rPr lang="en-US" altLang="zh-CN" sz="3200" dirty="0" smtClean="0">
                <a:solidFill>
                  <a:schemeClr val="bg1"/>
                </a:solidFill>
              </a:rPr>
              <a:t>gadget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ROPgadget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892672"/>
            <a:ext cx="10891525" cy="5485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one_gadget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37" y="2415339"/>
            <a:ext cx="7043325" cy="38531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58611" y="1083191"/>
            <a:ext cx="10520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one_gadget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 smtClean="0">
                <a:solidFill>
                  <a:schemeClr val="bg1"/>
                </a:solidFill>
                <a:hlinkClick r:id="rId3"/>
              </a:rPr>
              <a:t>https://github.com/david942j/one_gadget</a:t>
            </a:r>
            <a:r>
              <a:rPr lang="zh-CN" altLang="en-US" sz="3200" dirty="0" smtClean="0">
                <a:solidFill>
                  <a:schemeClr val="bg1"/>
                </a:solidFill>
              </a:rPr>
              <a:t>）只要满足条件，可以跳过去一步</a:t>
            </a:r>
            <a:r>
              <a:rPr lang="zh-CN" altLang="en-US" sz="3200" dirty="0">
                <a:solidFill>
                  <a:schemeClr val="bg1"/>
                </a:solidFill>
              </a:rPr>
              <a:t>获取</a:t>
            </a:r>
            <a:r>
              <a:rPr lang="zh-CN" altLang="en-US" sz="3200" dirty="0" smtClean="0">
                <a:solidFill>
                  <a:schemeClr val="bg1"/>
                </a:solidFill>
              </a:rPr>
              <a:t>到</a:t>
            </a:r>
            <a:r>
              <a:rPr lang="en-US" altLang="zh-CN" sz="3200" dirty="0" smtClean="0">
                <a:solidFill>
                  <a:schemeClr val="bg1"/>
                </a:solidFill>
              </a:rPr>
              <a:t>shell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pwntools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35847" y="1432106"/>
            <a:ext cx="105203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pwntools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 smtClean="0">
                <a:solidFill>
                  <a:schemeClr val="bg1"/>
                </a:solidFill>
              </a:rPr>
              <a:t>https://github.com/Gallopsled/pwntools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pwnlib.tubes</a:t>
            </a:r>
            <a:r>
              <a:rPr lang="zh-CN" altLang="en-US" sz="3200" dirty="0" smtClean="0">
                <a:solidFill>
                  <a:schemeClr val="bg1"/>
                </a:solidFill>
              </a:rPr>
              <a:t>模块，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pwntools</a:t>
            </a:r>
            <a:r>
              <a:rPr lang="zh-CN" altLang="en-US" sz="3200" dirty="0" smtClean="0">
                <a:solidFill>
                  <a:schemeClr val="bg1"/>
                </a:solidFill>
              </a:rPr>
              <a:t>中的交互模块，其中</a:t>
            </a:r>
            <a:r>
              <a:rPr lang="en-US" altLang="zh-CN" sz="3200" dirty="0" smtClean="0">
                <a:solidFill>
                  <a:schemeClr val="bg1"/>
                </a:solidFill>
              </a:rPr>
              <a:t>process</a:t>
            </a:r>
            <a:r>
              <a:rPr lang="zh-CN" altLang="en-US" sz="3200" dirty="0" smtClean="0">
                <a:solidFill>
                  <a:schemeClr val="bg1"/>
                </a:solidFill>
              </a:rPr>
              <a:t>类可以与本地运行的程序进行交互。</a:t>
            </a:r>
            <a:r>
              <a:rPr lang="en-US" altLang="zh-CN" sz="3200" dirty="0">
                <a:solidFill>
                  <a:schemeClr val="bg1"/>
                </a:solidFill>
              </a:rPr>
              <a:t>r</a:t>
            </a:r>
            <a:r>
              <a:rPr lang="en-US" altLang="zh-CN" sz="3200" dirty="0" smtClean="0">
                <a:solidFill>
                  <a:schemeClr val="bg1"/>
                </a:solidFill>
              </a:rPr>
              <a:t>emote</a:t>
            </a:r>
            <a:r>
              <a:rPr lang="zh-CN" altLang="en-US" sz="3200" dirty="0" smtClean="0">
                <a:solidFill>
                  <a:schemeClr val="bg1"/>
                </a:solidFill>
              </a:rPr>
              <a:t>类可以与远程服务器上的程序进行交互。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pwnlib.util.packing</a:t>
            </a:r>
            <a:r>
              <a:rPr lang="zh-CN" altLang="en-US" sz="3200" dirty="0" smtClean="0">
                <a:solidFill>
                  <a:schemeClr val="bg1"/>
                </a:solidFill>
              </a:rPr>
              <a:t>模块，这是用来将内存中直接输出的数据以整形显示，或者将整形转成内存中的数据。有</a:t>
            </a:r>
            <a:r>
              <a:rPr lang="en-US" altLang="zh-CN" sz="3200" dirty="0" smtClean="0">
                <a:solidFill>
                  <a:schemeClr val="bg1"/>
                </a:solidFill>
              </a:rPr>
              <a:t>p8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p16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p32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p64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u8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u16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u32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u64.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pwnlib.elf</a:t>
            </a:r>
            <a:r>
              <a:rPr lang="zh-CN" altLang="en-US" sz="3200" dirty="0" smtClean="0">
                <a:solidFill>
                  <a:schemeClr val="bg1"/>
                </a:solidFill>
              </a:rPr>
              <a:t>模块，为</a:t>
            </a:r>
            <a:r>
              <a:rPr lang="zh-CN" altLang="zh-CN" sz="3200" dirty="0" smtClean="0">
                <a:solidFill>
                  <a:schemeClr val="bg1"/>
                </a:solidFill>
              </a:rPr>
              <a:t>加载二进制文件</a:t>
            </a:r>
            <a:r>
              <a:rPr lang="zh-CN" altLang="en-US" sz="3200" dirty="0" smtClean="0">
                <a:solidFill>
                  <a:schemeClr val="bg1"/>
                </a:solidFill>
              </a:rPr>
              <a:t>模块，其中可用的为</a:t>
            </a:r>
            <a:r>
              <a:rPr lang="en-US" altLang="zh-CN" sz="3200" dirty="0" smtClean="0">
                <a:solidFill>
                  <a:schemeClr val="bg1"/>
                </a:solidFill>
              </a:rPr>
              <a:t>symbols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address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search</a:t>
            </a:r>
            <a:r>
              <a:rPr lang="zh-CN" altLang="en-US" sz="3200" dirty="0" smtClean="0">
                <a:solidFill>
                  <a:schemeClr val="bg1"/>
                </a:solidFill>
              </a:rPr>
              <a:t>等。</a:t>
            </a:r>
            <a:endParaRPr lang="zh-CN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PWN </a:t>
            </a:r>
            <a:r>
              <a:rPr lang="zh-CN" altLang="en-US" dirty="0">
                <a:solidFill>
                  <a:schemeClr val="bg1"/>
                </a:solidFill>
              </a:rPr>
              <a:t>题目的形式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/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060450" y="1691640"/>
            <a:ext cx="10472420" cy="4622800"/>
          </a:xfrm>
        </p:spPr>
        <p:txBody>
          <a:bodyPr>
            <a:normAutofit/>
          </a:bodyPr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一个</a:t>
            </a:r>
            <a:r>
              <a:rPr lang="en-US" altLang="zh-CN" sz="2000" b="1" dirty="0">
                <a:solidFill>
                  <a:schemeClr val="bg1"/>
                </a:solidFill>
              </a:rPr>
              <a:t>ip</a:t>
            </a:r>
            <a:r>
              <a:rPr lang="zh-CN" altLang="en-US" sz="2000" b="1" dirty="0">
                <a:solidFill>
                  <a:schemeClr val="bg1"/>
                </a:solidFill>
              </a:rPr>
              <a:t>地址和端口号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Example:   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	nc 106.75.2.53 60044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		1.nc==&gt;</a:t>
            </a:r>
            <a:r>
              <a:rPr lang="zh-CN" altLang="en-US" sz="2000" dirty="0">
                <a:solidFill>
                  <a:schemeClr val="bg1"/>
                </a:solidFill>
              </a:rPr>
              <a:t>即</a:t>
            </a:r>
            <a:r>
              <a:rPr lang="en-US" altLang="zh-CN" sz="2000" dirty="0">
                <a:solidFill>
                  <a:schemeClr val="bg1"/>
                </a:solidFill>
              </a:rPr>
              <a:t>netcat</a:t>
            </a:r>
            <a:r>
              <a:rPr lang="zh-CN" altLang="en-US" sz="2000" dirty="0">
                <a:solidFill>
                  <a:schemeClr val="bg1"/>
                </a:solidFill>
              </a:rPr>
              <a:t>，一个小巧的网络工具（</a:t>
            </a:r>
            <a:r>
              <a:rPr lang="en-US" altLang="zh-CN" sz="2000" dirty="0">
                <a:solidFill>
                  <a:schemeClr val="bg1"/>
                </a:solidFill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</a:rPr>
              <a:t>中自带），本题中用来建立</a:t>
            </a:r>
            <a:r>
              <a:rPr lang="en-US" altLang="zh-CN" sz="2000" dirty="0">
                <a:solidFill>
                  <a:schemeClr val="bg1"/>
                </a:solidFill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</a:rPr>
              <a:t>连接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		2.</a:t>
            </a:r>
            <a:r>
              <a:rPr lang="zh-CN" altLang="en-US" sz="2000" dirty="0">
                <a:solidFill>
                  <a:schemeClr val="bg1"/>
                </a:solidFill>
              </a:rPr>
              <a:t>连接成功后，目标主机会运行题目文件，通过</a:t>
            </a:r>
            <a:r>
              <a:rPr lang="en-US" altLang="zh-CN" sz="2000" dirty="0">
                <a:solidFill>
                  <a:schemeClr val="bg1"/>
                </a:solidFill>
              </a:rPr>
              <a:t>TCP</a:t>
            </a:r>
            <a:r>
              <a:rPr lang="zh-CN" altLang="en-US" sz="2000" dirty="0">
                <a:solidFill>
                  <a:schemeClr val="bg1"/>
                </a:solidFill>
              </a:rPr>
              <a:t>连接进行交互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一个二进制文件（或者没有提供二进制文件，需要盲打）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zh-CN" altLang="en-US" sz="2000" dirty="0">
                <a:solidFill>
                  <a:schemeClr val="bg1"/>
                </a:solidFill>
              </a:rPr>
              <a:t>即目标主机会运行的题目文件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换句话说，比赛时可以在二进制层面知道目标主机将会运行什么代码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pwntools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35847" y="1659285"/>
            <a:ext cx="105203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pwntools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 smtClean="0">
                <a:solidFill>
                  <a:schemeClr val="bg1"/>
                </a:solidFill>
              </a:rPr>
              <a:t>https://github.com/Gallopsled/pwntools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pwnlib.shellcraft</a:t>
            </a:r>
            <a:r>
              <a:rPr lang="zh-CN" altLang="en-US" sz="3200" dirty="0" smtClean="0">
                <a:solidFill>
                  <a:schemeClr val="bg1"/>
                </a:solidFill>
              </a:rPr>
              <a:t>模块，存储了大量的</a:t>
            </a:r>
            <a:r>
              <a:rPr lang="en-US" altLang="zh-CN" sz="3200" dirty="0" smtClean="0">
                <a:solidFill>
                  <a:schemeClr val="bg1"/>
                </a:solidFill>
              </a:rPr>
              <a:t>shellcode</a:t>
            </a:r>
            <a:r>
              <a:rPr lang="zh-CN" altLang="en-US" sz="3200" dirty="0" smtClean="0">
                <a:solidFill>
                  <a:schemeClr val="bg1"/>
                </a:solidFill>
              </a:rPr>
              <a:t>，可以快速编写</a:t>
            </a:r>
            <a:r>
              <a:rPr lang="en-US" altLang="zh-CN" sz="3200" dirty="0" smtClean="0">
                <a:solidFill>
                  <a:schemeClr val="bg1"/>
                </a:solidFill>
              </a:rPr>
              <a:t>shellcode</a:t>
            </a:r>
            <a:r>
              <a:rPr lang="zh-CN" altLang="en-US" sz="3200" dirty="0" smtClean="0">
                <a:solidFill>
                  <a:schemeClr val="bg1"/>
                </a:solidFill>
              </a:rPr>
              <a:t>。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pwnlib.asm</a:t>
            </a:r>
            <a:r>
              <a:rPr lang="zh-CN" altLang="en-US" sz="3200" dirty="0" smtClean="0">
                <a:solidFill>
                  <a:schemeClr val="bg1"/>
                </a:solidFill>
              </a:rPr>
              <a:t>模块，可以用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asm</a:t>
            </a:r>
            <a:r>
              <a:rPr lang="zh-CN" altLang="en-US" sz="3200" dirty="0" smtClean="0">
                <a:solidFill>
                  <a:schemeClr val="bg1"/>
                </a:solidFill>
              </a:rPr>
              <a:t>编译汇编指令。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pwnlib.gdb</a:t>
            </a:r>
            <a:r>
              <a:rPr lang="zh-CN" altLang="en-US" sz="3200" dirty="0" smtClean="0">
                <a:solidFill>
                  <a:schemeClr val="bg1"/>
                </a:solidFill>
              </a:rPr>
              <a:t>模块，可以启动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gdb</a:t>
            </a:r>
            <a:r>
              <a:rPr lang="zh-CN" altLang="en-US" sz="3200" dirty="0" smtClean="0">
                <a:solidFill>
                  <a:schemeClr val="bg1"/>
                </a:solidFill>
              </a:rPr>
              <a:t>，绑定到某个进程上进行调试操作。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pwnlib.fmtstr</a:t>
            </a:r>
            <a:r>
              <a:rPr lang="zh-CN" altLang="en-US" sz="3200" dirty="0" smtClean="0">
                <a:solidFill>
                  <a:schemeClr val="bg1"/>
                </a:solidFill>
              </a:rPr>
              <a:t>模块，可以自动化的生成格式化字符串。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pwntools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1236416"/>
            <a:ext cx="6933333" cy="27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338" y="1144166"/>
            <a:ext cx="5772082" cy="3605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exp</a:t>
            </a:r>
            <a:r>
              <a:rPr lang="zh-CN" altLang="en-US" sz="2800" dirty="0" smtClean="0">
                <a:solidFill>
                  <a:schemeClr val="bg1"/>
                </a:solidFill>
              </a:rPr>
              <a:t>脚本编写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1180048"/>
            <a:ext cx="6209319" cy="37731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87" y="2358699"/>
            <a:ext cx="5256584" cy="3945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基础知识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汇编基础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35847" y="1274594"/>
            <a:ext cx="1052030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X86</a:t>
            </a:r>
            <a:r>
              <a:rPr lang="zh-CN" altLang="en-US" sz="3200" dirty="0" smtClean="0">
                <a:solidFill>
                  <a:schemeClr val="bg1"/>
                </a:solidFill>
              </a:rPr>
              <a:t>寄存器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EAX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EBX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ECX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EDX	</a:t>
            </a:r>
            <a:r>
              <a:rPr lang="zh-CN" altLang="en-US" sz="3200" dirty="0" smtClean="0">
                <a:solidFill>
                  <a:schemeClr val="bg1"/>
                </a:solidFill>
              </a:rPr>
              <a:t>通用寄存器。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ESI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EDI	</a:t>
            </a:r>
            <a:r>
              <a:rPr lang="zh-CN" altLang="en-US" sz="3200" dirty="0" smtClean="0">
                <a:solidFill>
                  <a:schemeClr val="bg1"/>
                </a:solidFill>
              </a:rPr>
              <a:t>变址和指针寄存器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ES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CS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SS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DS</a:t>
            </a:r>
            <a:r>
              <a:rPr lang="zh-CN" altLang="en-US" sz="3200" dirty="0" smtClean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FS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</a:rPr>
              <a:t>GS		</a:t>
            </a:r>
            <a:r>
              <a:rPr lang="zh-CN" altLang="en-US" sz="3200" dirty="0" smtClean="0">
                <a:solidFill>
                  <a:schemeClr val="bg1"/>
                </a:solidFill>
              </a:rPr>
              <a:t>段寄存器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Eflags</a:t>
            </a:r>
            <a:r>
              <a:rPr lang="en-US" altLang="zh-CN" sz="3200" dirty="0" smtClean="0">
                <a:solidFill>
                  <a:schemeClr val="bg1"/>
                </a:solidFill>
              </a:rPr>
              <a:t>		</a:t>
            </a:r>
            <a:r>
              <a:rPr lang="zh-CN" altLang="en-US" sz="3200" dirty="0" smtClean="0">
                <a:solidFill>
                  <a:schemeClr val="bg1"/>
                </a:solidFill>
              </a:rPr>
              <a:t>标志寄存器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ESP		</a:t>
            </a:r>
            <a:r>
              <a:rPr lang="zh-CN" altLang="en-US" sz="3200" dirty="0" smtClean="0">
                <a:solidFill>
                  <a:schemeClr val="bg1"/>
                </a:solidFill>
              </a:rPr>
              <a:t>堆栈指针寄存器，用它只可访问栈顶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EBP		</a:t>
            </a:r>
            <a:r>
              <a:rPr lang="zh-CN" altLang="en-US" sz="3200" dirty="0" smtClean="0">
                <a:solidFill>
                  <a:schemeClr val="bg1"/>
                </a:solidFill>
              </a:rPr>
              <a:t>基指针寄存器，用它可直接存取堆栈中的数据；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EIP		</a:t>
            </a:r>
            <a:r>
              <a:rPr lang="zh-CN" altLang="en-US" sz="3200" dirty="0" smtClean="0">
                <a:solidFill>
                  <a:schemeClr val="bg1"/>
                </a:solidFill>
              </a:rPr>
              <a:t>指针寄存器，是存放下次将要执行的指令在代码段的偏移量。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汇编基础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35847" y="1659285"/>
            <a:ext cx="105203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常用汇编指令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运算指令</a:t>
            </a:r>
            <a:r>
              <a:rPr lang="en-US" altLang="zh-CN" sz="3200" dirty="0" smtClean="0">
                <a:solidFill>
                  <a:schemeClr val="bg1"/>
                </a:solidFill>
              </a:rPr>
              <a:t>		ADD SUB MUL DIV XOR AND OR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跳转指令</a:t>
            </a:r>
            <a:r>
              <a:rPr lang="en-US" altLang="zh-CN" sz="3200" dirty="0" smtClean="0">
                <a:solidFill>
                  <a:schemeClr val="bg1"/>
                </a:solidFill>
              </a:rPr>
              <a:t>		JMP JNC JC JNZ JZ JA CALL RET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存取指令</a:t>
            </a:r>
            <a:r>
              <a:rPr lang="en-US" altLang="zh-CN" sz="3200" dirty="0" smtClean="0">
                <a:solidFill>
                  <a:schemeClr val="bg1"/>
                </a:solidFill>
              </a:rPr>
              <a:t>		MOV LEA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栈操作指令</a:t>
            </a:r>
            <a:r>
              <a:rPr lang="en-US" altLang="zh-CN" sz="3200" dirty="0" smtClean="0">
                <a:solidFill>
                  <a:schemeClr val="bg1"/>
                </a:solidFill>
              </a:rPr>
              <a:t>	PUSH POP PUSHAD PUSHFD POPAD POPFD LEAVE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汇编基础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35847" y="2151727"/>
            <a:ext cx="105203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大端小端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大端模式，是指数据的高字节保存在内存的低地址中，而数据的低字节保存在内存的高地址中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小端模式，是指数据的高字节保存在内存的高地址中，而数据的低字节保存在内存的低地址中</a:t>
            </a:r>
            <a:endParaRPr lang="zh-CN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汇编基础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15" y="1102995"/>
            <a:ext cx="6935470" cy="5388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汇编基础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35847" y="1659285"/>
            <a:ext cx="105203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栈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栈是一个先进后出的队列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栈中会包含有局部变量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栈在内存中是从高地址向低地址方向增长的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PUSH</a:t>
            </a:r>
            <a:r>
              <a:rPr lang="zh-CN" altLang="en-US" sz="3200" dirty="0" smtClean="0">
                <a:solidFill>
                  <a:schemeClr val="bg1"/>
                </a:solidFill>
              </a:rPr>
              <a:t>是压栈操作 </a:t>
            </a:r>
            <a:r>
              <a:rPr lang="en-US" altLang="zh-CN" sz="3200" dirty="0" smtClean="0">
                <a:solidFill>
                  <a:schemeClr val="bg1"/>
                </a:solidFill>
              </a:rPr>
              <a:t>	sub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rsp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8/4;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[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rsp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], data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POP</a:t>
            </a:r>
            <a:r>
              <a:rPr lang="zh-CN" altLang="en-US" sz="3200" dirty="0" smtClean="0">
                <a:solidFill>
                  <a:schemeClr val="bg1"/>
                </a:solidFill>
              </a:rPr>
              <a:t>是弹栈操作</a:t>
            </a:r>
            <a:r>
              <a:rPr lang="en-US" altLang="zh-CN" sz="3200" dirty="0" smtClean="0">
                <a:solidFill>
                  <a:schemeClr val="bg1"/>
                </a:solidFill>
              </a:rPr>
              <a:t>		add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rsp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8/4;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xxx, [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rsp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]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汇编基础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35847" y="1520815"/>
            <a:ext cx="105203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函数调用约定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Stdcall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</a:rPr>
              <a:t>按从右至左的顺序压参数入栈，由被调用者把参数弹出栈（Windows AP）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Cdecl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</a:rPr>
              <a:t>按从右至左的顺序压参数入栈，由调用者把参数弹出栈（</a:t>
            </a:r>
            <a:r>
              <a:rPr lang="en-US" altLang="zh-CN" sz="3200" dirty="0" smtClean="0">
                <a:solidFill>
                  <a:schemeClr val="bg1"/>
                </a:solidFill>
              </a:rPr>
              <a:t>linux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Fastcall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</a:rPr>
              <a:t>第一个参数进</a:t>
            </a:r>
            <a:r>
              <a:rPr lang="en-US" altLang="zh-CN" sz="3200" dirty="0" smtClean="0">
                <a:solidFill>
                  <a:schemeClr val="bg1"/>
                </a:solidFill>
              </a:rPr>
              <a:t>ECX</a:t>
            </a:r>
            <a:r>
              <a:rPr lang="zh-CN" altLang="en-US" sz="3200" dirty="0" smtClean="0">
                <a:solidFill>
                  <a:schemeClr val="bg1"/>
                </a:solidFill>
              </a:rPr>
              <a:t>，第</a:t>
            </a:r>
            <a:r>
              <a:rPr lang="en-US" altLang="zh-CN" sz="3200" dirty="0" smtClean="0">
                <a:solidFill>
                  <a:schemeClr val="bg1"/>
                </a:solidFill>
              </a:rPr>
              <a:t>2</a:t>
            </a:r>
            <a:r>
              <a:rPr lang="zh-CN" altLang="en-US" sz="3200" dirty="0" smtClean="0">
                <a:solidFill>
                  <a:schemeClr val="bg1"/>
                </a:solidFill>
              </a:rPr>
              <a:t>个进</a:t>
            </a:r>
            <a:r>
              <a:rPr lang="en-US" altLang="zh-CN" sz="3200" dirty="0" smtClean="0">
                <a:solidFill>
                  <a:schemeClr val="bg1"/>
                </a:solidFill>
              </a:rPr>
              <a:t>EDX</a:t>
            </a:r>
            <a:r>
              <a:rPr lang="zh-CN" altLang="en-US" sz="3200" dirty="0" smtClean="0">
                <a:solidFill>
                  <a:schemeClr val="bg1"/>
                </a:solidFill>
              </a:rPr>
              <a:t>，其他参数是从右向左的入栈中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Thiscall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</a:rPr>
              <a:t>应用于“</a:t>
            </a:r>
            <a:r>
              <a:rPr lang="en-US" altLang="zh-CN" sz="3200" dirty="0" smtClean="0">
                <a:solidFill>
                  <a:schemeClr val="bg1"/>
                </a:solidFill>
              </a:rPr>
              <a:t>C++”</a:t>
            </a:r>
            <a:r>
              <a:rPr lang="zh-CN" altLang="en-US" sz="3200" dirty="0" smtClean="0">
                <a:solidFill>
                  <a:schemeClr val="bg1"/>
                </a:solidFill>
              </a:rPr>
              <a:t>成员函数。</a:t>
            </a:r>
            <a:r>
              <a:rPr lang="en-US" altLang="zh-CN" sz="3200" dirty="0" smtClean="0">
                <a:solidFill>
                  <a:schemeClr val="bg1"/>
                </a:solidFill>
              </a:rPr>
              <a:t>this</a:t>
            </a:r>
            <a:r>
              <a:rPr lang="zh-CN" altLang="en-US" sz="3200" dirty="0" smtClean="0">
                <a:solidFill>
                  <a:schemeClr val="bg1"/>
                </a:solidFill>
              </a:rPr>
              <a:t>指针存放于</a:t>
            </a:r>
            <a:r>
              <a:rPr lang="en-US" altLang="zh-CN" sz="3200" dirty="0" smtClean="0">
                <a:solidFill>
                  <a:schemeClr val="bg1"/>
                </a:solidFill>
              </a:rPr>
              <a:t>CX</a:t>
            </a:r>
            <a:r>
              <a:rPr lang="zh-CN" altLang="en-US" sz="3200" dirty="0" smtClean="0">
                <a:solidFill>
                  <a:schemeClr val="bg1"/>
                </a:solidFill>
              </a:rPr>
              <a:t>寄存器，参数从右到左压</a:t>
            </a:r>
            <a:endParaRPr lang="zh-CN" alt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21885" y="3244850"/>
            <a:ext cx="23475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sym typeface="+mn-ea"/>
              </a:rPr>
              <a:t>PWN </a:t>
            </a:r>
            <a:r>
              <a:rPr lang="zh-CN" altLang="en-US" dirty="0">
                <a:sym typeface="+mn-ea"/>
              </a:rPr>
              <a:t>题目需要做什么</a:t>
            </a:r>
            <a:endParaRPr lang="zh-CN" altLang="en-US"/>
          </a:p>
        </p:txBody>
      </p:sp>
      <p:sp>
        <p:nvSpPr>
          <p:cNvPr id="3" name="标题 2"/>
          <p:cNvSpPr/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PWN </a:t>
            </a:r>
            <a:r>
              <a:rPr lang="zh-CN" altLang="en-US" dirty="0">
                <a:solidFill>
                  <a:schemeClr val="bg1"/>
                </a:solidFill>
              </a:rPr>
              <a:t>题目需要做什么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923925" y="1763395"/>
            <a:ext cx="10581640" cy="4532630"/>
          </a:xfrm>
        </p:spPr>
        <p:txBody>
          <a:bodyPr>
            <a:normAutofit/>
          </a:bodyPr>
          <a:p>
            <a:pPr algn="just">
              <a:lnSpc>
                <a:spcPct val="120000"/>
              </a:lnSpc>
            </a:pPr>
            <a:r>
              <a:rPr lang="zh-CN" sz="2000" b="1" dirty="0">
                <a:solidFill>
                  <a:schemeClr val="bg1"/>
                </a:solidFill>
              </a:rPr>
              <a:t>分析二进制文件，找到其中的漏洞</a:t>
            </a:r>
            <a:endParaRPr lang="zh-CN" sz="2000" b="1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	IDA Pro</a:t>
            </a:r>
            <a:r>
              <a:rPr lang="zh-CN" altLang="en-US" sz="2000" dirty="0">
                <a:solidFill>
                  <a:schemeClr val="bg1"/>
                </a:solidFill>
              </a:rPr>
              <a:t>：目前工业界最先进的反汇编和反编译器（基本上也是唯一好用的反编译器）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		</a:t>
            </a:r>
            <a:r>
              <a:rPr lang="zh-CN" altLang="en-US" sz="2000" dirty="0">
                <a:solidFill>
                  <a:schemeClr val="bg1"/>
                </a:solidFill>
              </a:rPr>
              <a:t>但是不开源且十分昂贵  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sz="2000" dirty="0">
                <a:solidFill>
                  <a:schemeClr val="bg1"/>
                </a:solidFill>
              </a:rPr>
              <a:t>		</a:t>
            </a:r>
            <a:r>
              <a:rPr lang="zh-CN" altLang="en-US" sz="2000" strike="sngStrike" dirty="0">
                <a:solidFill>
                  <a:schemeClr val="bg1"/>
                </a:solidFill>
                <a:uFillTx/>
              </a:rPr>
              <a:t>爱盘 - 最新的在线破解工具包  https://down.52pojie.cn/Tools/</a:t>
            </a:r>
            <a:endParaRPr lang="zh-CN" altLang="en-US" sz="2000" strike="sngStrike" dirty="0">
              <a:solidFill>
                <a:schemeClr val="bg1"/>
              </a:solidFill>
              <a:uFillTx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通过异常的输入，利用漏洞，执行目标代码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zh-CN" altLang="en-US" sz="2000" dirty="0">
                <a:solidFill>
                  <a:schemeClr val="bg1"/>
                </a:solidFill>
              </a:rPr>
              <a:t>常见的套路是执行</a:t>
            </a:r>
            <a:r>
              <a:rPr lang="en-US" altLang="zh-CN" sz="2000" dirty="0">
                <a:solidFill>
                  <a:schemeClr val="bg1"/>
                </a:solidFill>
              </a:rPr>
              <a:t>system(“/bin/sh”)</a:t>
            </a:r>
            <a:r>
              <a:rPr lang="zh-CN" altLang="en-US" sz="2000" dirty="0">
                <a:solidFill>
                  <a:schemeClr val="bg1"/>
                </a:solidFill>
              </a:rPr>
              <a:t>，打开</a:t>
            </a:r>
            <a:r>
              <a:rPr lang="en-US" altLang="zh-CN" sz="2000" dirty="0">
                <a:solidFill>
                  <a:schemeClr val="bg1"/>
                </a:solidFill>
              </a:rPr>
              <a:t>shell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获取</a:t>
            </a:r>
            <a:r>
              <a:rPr lang="en-US" altLang="zh-CN" sz="2000" b="1" dirty="0">
                <a:solidFill>
                  <a:schemeClr val="bg1"/>
                </a:solidFill>
              </a:rPr>
              <a:t>flag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0" algn="just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	flag</a:t>
            </a:r>
            <a:r>
              <a:rPr lang="zh-CN" altLang="en-US" sz="2000" dirty="0">
                <a:solidFill>
                  <a:schemeClr val="bg1"/>
                </a:solidFill>
              </a:rPr>
              <a:t>一般在当前文件夹下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marL="0" algn="just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	cat ./flag    打开</a:t>
            </a:r>
            <a:r>
              <a:rPr lang="en-US" altLang="zh-CN" sz="2000" dirty="0">
                <a:solidFill>
                  <a:schemeClr val="bg1"/>
                </a:solidFill>
              </a:rPr>
              <a:t>flag</a:t>
            </a:r>
            <a:r>
              <a:rPr lang="zh-CN" altLang="en-US" sz="2000" dirty="0">
                <a:solidFill>
                  <a:schemeClr val="bg1"/>
                </a:solidFill>
              </a:rPr>
              <a:t>文件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一般</a:t>
            </a:r>
            <a:r>
              <a:rPr lang="en-US" altLang="zh-CN" sz="2000" dirty="0">
                <a:solidFill>
                  <a:schemeClr val="bg1"/>
                </a:solidFill>
              </a:rPr>
              <a:t>txt</a:t>
            </a:r>
            <a:r>
              <a:rPr lang="zh-CN" altLang="en-US" sz="2000" dirty="0">
                <a:solidFill>
                  <a:schemeClr val="bg1"/>
                </a:solidFill>
              </a:rPr>
              <a:t>格式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r>
              <a:rPr lang="zh-CN" altLang="en-US" sz="2000" dirty="0">
                <a:solidFill>
                  <a:schemeClr val="bg1"/>
                </a:solidFill>
              </a:rPr>
              <a:t>，获得</a:t>
            </a:r>
            <a:r>
              <a:rPr lang="en-US" altLang="zh-CN" sz="2000" dirty="0">
                <a:solidFill>
                  <a:schemeClr val="bg1"/>
                </a:solidFill>
              </a:rPr>
              <a:t>flag(</a:t>
            </a:r>
            <a:r>
              <a:rPr lang="zh-CN" altLang="en-US" sz="2000" dirty="0">
                <a:solidFill>
                  <a:schemeClr val="bg1"/>
                </a:solidFill>
              </a:rPr>
              <a:t>一串字符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汇编基础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35847" y="2122394"/>
            <a:ext cx="105203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Cdecl</a:t>
            </a:r>
            <a:r>
              <a:rPr lang="zh-CN" altLang="en-US" sz="3200" dirty="0" smtClean="0">
                <a:solidFill>
                  <a:schemeClr val="bg1"/>
                </a:solidFill>
              </a:rPr>
              <a:t>调用约定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X86</a:t>
            </a:r>
            <a:r>
              <a:rPr lang="zh-CN" altLang="en-US" sz="3200" dirty="0" smtClean="0">
                <a:solidFill>
                  <a:schemeClr val="bg1"/>
                </a:solidFill>
              </a:rPr>
              <a:t>，从右至左依次压入栈中。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X64</a:t>
            </a:r>
            <a:r>
              <a:rPr lang="zh-CN" altLang="en-US" sz="3200" dirty="0" smtClean="0">
                <a:solidFill>
                  <a:schemeClr val="bg1"/>
                </a:solidFill>
              </a:rPr>
              <a:t>，前</a:t>
            </a:r>
            <a:r>
              <a:rPr lang="en-US" altLang="zh-CN" sz="3200" dirty="0" smtClean="0">
                <a:solidFill>
                  <a:schemeClr val="bg1"/>
                </a:solidFill>
              </a:rPr>
              <a:t>6</a:t>
            </a:r>
            <a:r>
              <a:rPr lang="zh-CN" altLang="en-US" sz="3200" dirty="0" smtClean="0">
                <a:solidFill>
                  <a:schemeClr val="bg1"/>
                </a:solidFill>
              </a:rPr>
              <a:t>个参数依次放到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rdi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rsi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rdx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rcx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r8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r9</a:t>
            </a:r>
            <a:r>
              <a:rPr lang="zh-CN" altLang="en-US" sz="3200" dirty="0" smtClean="0">
                <a:solidFill>
                  <a:schemeClr val="bg1"/>
                </a:solidFill>
              </a:rPr>
              <a:t>中。剩下的依次从右到左放到栈中。</a:t>
            </a:r>
            <a:endParaRPr lang="zh-CN" alt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汇编基础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35847" y="1905506"/>
            <a:ext cx="10520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关键指令分析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Leave			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r>
              <a:rPr lang="en-US" altLang="zh-CN" sz="3200" dirty="0" smtClean="0">
                <a:solidFill>
                  <a:schemeClr val="bg1"/>
                </a:solidFill>
              </a:rPr>
              <a:t>	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rsp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rbp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r>
              <a:rPr lang="zh-CN" altLang="en-US" sz="3200" dirty="0" smtClean="0">
                <a:solidFill>
                  <a:schemeClr val="bg1"/>
                </a:solidFill>
              </a:rPr>
              <a:t>；</a:t>
            </a:r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rbp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Call	address	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r>
              <a:rPr lang="en-US" altLang="zh-CN" sz="3200" dirty="0" smtClean="0">
                <a:solidFill>
                  <a:schemeClr val="bg1"/>
                </a:solidFill>
              </a:rPr>
              <a:t>	push rip/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eip</a:t>
            </a:r>
            <a:r>
              <a:rPr lang="zh-CN" altLang="en-US" sz="3200" dirty="0" smtClean="0">
                <a:solidFill>
                  <a:schemeClr val="bg1"/>
                </a:solidFill>
              </a:rPr>
              <a:t>；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jmp</a:t>
            </a:r>
            <a:r>
              <a:rPr lang="en-US" altLang="zh-CN" sz="3200" dirty="0" smtClean="0">
                <a:solidFill>
                  <a:schemeClr val="bg1"/>
                </a:solidFill>
              </a:rPr>
              <a:t> address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Ret			:	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jmp</a:t>
            </a:r>
            <a:r>
              <a:rPr lang="en-US" altLang="zh-CN" sz="3200" dirty="0" smtClean="0">
                <a:solidFill>
                  <a:schemeClr val="bg1"/>
                </a:solidFill>
              </a:rPr>
              <a:t> [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rsp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]; add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rsp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8/4;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1" fontAlgn="t"/>
            <a:r>
              <a:rPr lang="en-US" altLang="zh-CN" sz="3200" dirty="0" smtClean="0">
                <a:solidFill>
                  <a:schemeClr val="bg1"/>
                </a:solidFill>
              </a:rPr>
              <a:t>				:	pop rip/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eip</a:t>
            </a:r>
            <a:r>
              <a:rPr lang="en-US" altLang="zh-CN" sz="3200" dirty="0" smtClean="0">
                <a:solidFill>
                  <a:schemeClr val="bg1"/>
                </a:solidFill>
              </a:rPr>
              <a:t>;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x86</a:t>
            </a:r>
            <a:r>
              <a:rPr lang="zh-CN" altLang="en-US" sz="2800" dirty="0" smtClean="0">
                <a:solidFill>
                  <a:schemeClr val="bg1"/>
                </a:solidFill>
              </a:rPr>
              <a:t>函数调用过程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2157412"/>
            <a:ext cx="4924425" cy="25431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94" y="892672"/>
            <a:ext cx="6515100" cy="562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x86</a:t>
            </a:r>
            <a:r>
              <a:rPr lang="zh-CN" altLang="en-US" sz="2800" dirty="0" smtClean="0">
                <a:solidFill>
                  <a:schemeClr val="bg1"/>
                </a:solidFill>
              </a:rPr>
              <a:t>函数调用过程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2157412"/>
            <a:ext cx="4924425" cy="2543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620" y="104774"/>
            <a:ext cx="3333750" cy="664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x64</a:t>
            </a:r>
            <a:r>
              <a:rPr lang="zh-CN" altLang="en-US" sz="2800" dirty="0" smtClean="0">
                <a:solidFill>
                  <a:schemeClr val="bg1"/>
                </a:solidFill>
              </a:rPr>
              <a:t>函数调用过程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2157412"/>
            <a:ext cx="4924425" cy="25431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94" y="1467852"/>
            <a:ext cx="6564411" cy="4164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x86</a:t>
            </a:r>
            <a:r>
              <a:rPr lang="zh-CN" altLang="en-US" sz="2800" dirty="0" smtClean="0">
                <a:solidFill>
                  <a:schemeClr val="bg1"/>
                </a:solidFill>
              </a:rPr>
              <a:t>函数调用过程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2157412"/>
            <a:ext cx="4924425" cy="25431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271" y="259372"/>
            <a:ext cx="4002459" cy="620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基础知识：局部变量的开辟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86" y="1349335"/>
            <a:ext cx="6724650" cy="4867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2" y="2535975"/>
            <a:ext cx="4781550" cy="2419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基础知识：局部变量的开辟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2" y="2535975"/>
            <a:ext cx="4781550" cy="2419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20" y="263884"/>
            <a:ext cx="5450791" cy="6330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基础知识：全局变量的开辟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6" y="1953126"/>
            <a:ext cx="3724275" cy="2590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47" y="1069055"/>
            <a:ext cx="6534150" cy="1495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05" y="2839848"/>
            <a:ext cx="5877928" cy="3742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基础知识：全局变量的开辟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6" y="1953126"/>
            <a:ext cx="3724275" cy="2590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94" y="1529263"/>
            <a:ext cx="4943475" cy="3438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工具介绍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indent="457200"/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push arg2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p</a:t>
            </a:r>
            <a:r>
              <a:rPr lang="en-US" altLang="zh-CN" sz="3200" dirty="0" smtClean="0">
                <a:solidFill>
                  <a:schemeClr val="bg1"/>
                </a:solidFill>
              </a:rPr>
              <a:t>ush arg1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en-US" altLang="zh-CN" sz="3200" dirty="0" smtClean="0">
                <a:solidFill>
                  <a:schemeClr val="bg1"/>
                </a:solidFill>
              </a:rPr>
              <a:t>all </a:t>
            </a:r>
            <a:r>
              <a:rPr lang="en-US" altLang="zh-CN" sz="3200" dirty="0" err="1">
                <a:solidFill>
                  <a:schemeClr val="bg1"/>
                </a:solidFill>
              </a:rPr>
              <a:t>F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uc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819060" y="5420536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indent="457200"/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rgbClr val="00FF00"/>
                </a:solidFill>
              </a:rPr>
              <a:t>push arg2</a:t>
            </a:r>
            <a:endParaRPr lang="en-US" altLang="zh-CN" sz="3200" dirty="0">
              <a:solidFill>
                <a:srgbClr val="00FF00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p</a:t>
            </a:r>
            <a:r>
              <a:rPr lang="en-US" altLang="zh-CN" sz="3200" dirty="0" smtClean="0">
                <a:solidFill>
                  <a:schemeClr val="bg1"/>
                </a:solidFill>
              </a:rPr>
              <a:t>ush arg1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en-US" altLang="zh-CN" sz="3200" dirty="0" smtClean="0">
                <a:solidFill>
                  <a:schemeClr val="bg1"/>
                </a:solidFill>
              </a:rPr>
              <a:t>all </a:t>
            </a:r>
            <a:r>
              <a:rPr lang="en-US" altLang="zh-CN" sz="3200" dirty="0" err="1">
                <a:solidFill>
                  <a:schemeClr val="bg1"/>
                </a:solidFill>
              </a:rPr>
              <a:t>F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uc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44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819060" y="5420536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indent="457200"/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rgbClr val="00FF00"/>
                </a:solidFill>
              </a:rPr>
              <a:t>push arg2</a:t>
            </a:r>
            <a:endParaRPr lang="en-US" altLang="zh-CN" sz="3200" dirty="0">
              <a:solidFill>
                <a:srgbClr val="00FF00"/>
              </a:solidFill>
            </a:endParaRPr>
          </a:p>
          <a:p>
            <a:pPr indent="457200"/>
            <a:r>
              <a:rPr lang="en-US" altLang="zh-CN" sz="3200" dirty="0">
                <a:solidFill>
                  <a:srgbClr val="0066FF"/>
                </a:solidFill>
              </a:rPr>
              <a:t>push arg1</a:t>
            </a:r>
            <a:endParaRPr lang="en-US" altLang="zh-CN" sz="3200" dirty="0">
              <a:solidFill>
                <a:srgbClr val="0066FF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en-US" altLang="zh-CN" sz="3200" dirty="0" smtClean="0">
                <a:solidFill>
                  <a:schemeClr val="bg1"/>
                </a:solidFill>
              </a:rPr>
              <a:t>all </a:t>
            </a:r>
            <a:r>
              <a:rPr lang="en-US" altLang="zh-CN" sz="3200" dirty="0" err="1">
                <a:solidFill>
                  <a:schemeClr val="bg1"/>
                </a:solidFill>
              </a:rPr>
              <a:t>F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uc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819060" y="4454022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indent="457200"/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rgbClr val="00FF00"/>
                </a:solidFill>
              </a:rPr>
              <a:t>push arg2</a:t>
            </a:r>
            <a:endParaRPr lang="en-US" altLang="zh-CN" sz="3200" dirty="0">
              <a:solidFill>
                <a:srgbClr val="00FF00"/>
              </a:solidFill>
            </a:endParaRPr>
          </a:p>
          <a:p>
            <a:pPr indent="457200"/>
            <a:r>
              <a:rPr lang="en-US" altLang="zh-CN" sz="3200" dirty="0">
                <a:solidFill>
                  <a:srgbClr val="0066FF"/>
                </a:solidFill>
              </a:rPr>
              <a:t>push arg1</a:t>
            </a:r>
            <a:endParaRPr lang="en-US" altLang="zh-CN" sz="3200" dirty="0">
              <a:solidFill>
                <a:srgbClr val="0066FF"/>
              </a:solidFill>
            </a:endParaRPr>
          </a:p>
          <a:p>
            <a:pPr indent="457200"/>
            <a:r>
              <a:rPr lang="en-US" altLang="zh-CN" sz="3200" dirty="0">
                <a:solidFill>
                  <a:srgbClr val="FF9966"/>
                </a:solidFill>
              </a:rPr>
              <a:t>call </a:t>
            </a:r>
            <a:r>
              <a:rPr lang="en-US" altLang="zh-CN" sz="3200" dirty="0" err="1">
                <a:solidFill>
                  <a:srgbClr val="FF9966"/>
                </a:solidFill>
              </a:rPr>
              <a:t>Fuc</a:t>
            </a:r>
            <a:endParaRPr lang="zh-CN" altLang="en-US" sz="3200" dirty="0">
              <a:solidFill>
                <a:srgbClr val="FF9966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891250" y="3687989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45243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push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sub esp,0x8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891250" y="3687989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45243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rgbClr val="FF00FF"/>
                </a:solidFill>
              </a:rPr>
              <a:t>push </a:t>
            </a:r>
            <a:r>
              <a:rPr lang="en-US" altLang="zh-CN" sz="3200" dirty="0" err="1" smtClean="0">
                <a:solidFill>
                  <a:srgbClr val="FF00FF"/>
                </a:solidFill>
              </a:rPr>
              <a:t>ebp</a:t>
            </a:r>
            <a:endParaRPr lang="en-US" altLang="zh-CN" sz="3200" dirty="0" smtClean="0">
              <a:solidFill>
                <a:srgbClr val="FF00FF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sub esp,0x8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ebp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03281" y="2844225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45243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rgbClr val="FF00FF"/>
                </a:solidFill>
              </a:rPr>
              <a:t>push </a:t>
            </a:r>
            <a:r>
              <a:rPr lang="en-US" altLang="zh-CN" sz="3200" dirty="0" err="1" smtClean="0">
                <a:solidFill>
                  <a:srgbClr val="FF00FF"/>
                </a:solidFill>
              </a:rPr>
              <a:t>ebp</a:t>
            </a:r>
            <a:endParaRPr lang="en-US" altLang="zh-CN" sz="3200" dirty="0" smtClean="0">
              <a:solidFill>
                <a:srgbClr val="FF00FF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rgbClr val="FFFF00"/>
                </a:solidFill>
              </a:rPr>
              <a:t>mov</a:t>
            </a:r>
            <a:r>
              <a:rPr lang="en-US" altLang="zh-CN" sz="3200" dirty="0" smtClean="0">
                <a:solidFill>
                  <a:srgbClr val="FFFF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FF00"/>
                </a:solidFill>
              </a:rPr>
              <a:t>ebp</a:t>
            </a:r>
            <a:r>
              <a:rPr lang="en-US" altLang="zh-CN" sz="3200" dirty="0" smtClean="0">
                <a:solidFill>
                  <a:srgbClr val="FFFF00"/>
                </a:solidFill>
              </a:rPr>
              <a:t>, </a:t>
            </a:r>
            <a:r>
              <a:rPr lang="en-US" altLang="zh-CN" sz="3200" dirty="0" err="1" smtClean="0">
                <a:solidFill>
                  <a:srgbClr val="FFFF00"/>
                </a:solidFill>
              </a:rPr>
              <a:t>esp</a:t>
            </a:r>
            <a:endParaRPr lang="en-US" altLang="zh-CN" sz="3200" dirty="0">
              <a:solidFill>
                <a:srgbClr val="FFFF00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sub esp,0x8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ebp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03281" y="2844225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63463" y="2844224"/>
            <a:ext cx="14574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EBP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45243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rgbClr val="FF00FF"/>
                </a:solidFill>
              </a:rPr>
              <a:t>push </a:t>
            </a:r>
            <a:r>
              <a:rPr lang="en-US" altLang="zh-CN" sz="3200" dirty="0" err="1" smtClean="0">
                <a:solidFill>
                  <a:srgbClr val="FF00FF"/>
                </a:solidFill>
              </a:rPr>
              <a:t>ebp</a:t>
            </a:r>
            <a:endParaRPr lang="en-US" altLang="zh-CN" sz="3200" dirty="0" smtClean="0">
              <a:solidFill>
                <a:srgbClr val="FF00FF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rgbClr val="FFFF00"/>
                </a:solidFill>
              </a:rPr>
              <a:t>mov</a:t>
            </a:r>
            <a:r>
              <a:rPr lang="en-US" altLang="zh-CN" sz="3200" dirty="0" smtClean="0">
                <a:solidFill>
                  <a:srgbClr val="FFFF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FF00"/>
                </a:solidFill>
              </a:rPr>
              <a:t>ebp</a:t>
            </a:r>
            <a:r>
              <a:rPr lang="en-US" altLang="zh-CN" sz="3200" dirty="0" smtClean="0">
                <a:solidFill>
                  <a:srgbClr val="FFFF00"/>
                </a:solidFill>
              </a:rPr>
              <a:t>, </a:t>
            </a:r>
            <a:r>
              <a:rPr lang="en-US" altLang="zh-CN" sz="3200" dirty="0" err="1" smtClean="0">
                <a:solidFill>
                  <a:srgbClr val="FFFF00"/>
                </a:solidFill>
              </a:rPr>
              <a:t>esp</a:t>
            </a:r>
            <a:endParaRPr lang="en-US" altLang="zh-CN" sz="3200" dirty="0">
              <a:solidFill>
                <a:srgbClr val="FFFF00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rgbClr val="7030A0"/>
                </a:solidFill>
              </a:rPr>
              <a:t>sub esp,0x8</a:t>
            </a:r>
            <a:endParaRPr lang="en-US" altLang="zh-CN" sz="3200" dirty="0">
              <a:solidFill>
                <a:srgbClr val="7030A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ebp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20913" y="1101180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0913" y="2844225"/>
            <a:ext cx="14574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EBP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5016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</a:rPr>
              <a:t>return 0;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ebp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20913" y="1101180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0913" y="2844225"/>
            <a:ext cx="14574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EBP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5016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</a:rPr>
              <a:t>return 0;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rgbClr val="FFFF99"/>
                </a:solidFill>
              </a:rPr>
              <a:t>mov</a:t>
            </a:r>
            <a:r>
              <a:rPr lang="en-US" altLang="zh-CN" sz="3200" dirty="0" smtClean="0">
                <a:solidFill>
                  <a:srgbClr val="FFFF99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esp</a:t>
            </a:r>
            <a:r>
              <a:rPr lang="en-US" altLang="zh-CN" sz="3200" dirty="0" smtClean="0">
                <a:solidFill>
                  <a:srgbClr val="FFFF99"/>
                </a:solidFill>
              </a:rPr>
              <a:t>,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ebp</a:t>
            </a:r>
            <a:endParaRPr lang="en-US" altLang="zh-CN" sz="3200" dirty="0" smtClean="0">
              <a:solidFill>
                <a:srgbClr val="FFFF99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ebp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481095" y="2833728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0913" y="2844225"/>
            <a:ext cx="14574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EBP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426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IDA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533551" y="1767036"/>
            <a:ext cx="912489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IDA</a:t>
            </a:r>
            <a:r>
              <a:rPr lang="zh-CN" altLang="en-US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常用功能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反编译</a:t>
            </a:r>
            <a:r>
              <a:rPr lang="en-US" altLang="zh-CN" sz="3200" dirty="0" smtClean="0">
                <a:solidFill>
                  <a:schemeClr val="bg1"/>
                </a:solidFill>
              </a:rPr>
              <a:t>F5</a:t>
            </a:r>
            <a:r>
              <a:rPr lang="zh-CN" altLang="en-US" sz="3200" dirty="0" smtClean="0">
                <a:solidFill>
                  <a:schemeClr val="bg1"/>
                </a:solidFill>
              </a:rPr>
              <a:t>键，</a:t>
            </a:r>
            <a:r>
              <a:rPr lang="en-US" altLang="zh-CN" sz="3200" dirty="0" smtClean="0">
                <a:solidFill>
                  <a:schemeClr val="bg1"/>
                </a:solidFill>
              </a:rPr>
              <a:t>IDA</a:t>
            </a:r>
            <a:r>
              <a:rPr lang="zh-CN" altLang="en-US" sz="3200" dirty="0" smtClean="0">
                <a:solidFill>
                  <a:schemeClr val="bg1"/>
                </a:solidFill>
              </a:rPr>
              <a:t>强大的反编译功能。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Structures</a:t>
            </a:r>
            <a:r>
              <a:rPr lang="zh-CN" altLang="en-US" sz="3200" dirty="0" smtClean="0">
                <a:solidFill>
                  <a:schemeClr val="bg1"/>
                </a:solidFill>
              </a:rPr>
              <a:t>界面，字节在</a:t>
            </a:r>
            <a:r>
              <a:rPr lang="en-US" altLang="zh-CN" sz="3200" dirty="0" smtClean="0">
                <a:solidFill>
                  <a:schemeClr val="bg1"/>
                </a:solidFill>
              </a:rPr>
              <a:t>IDA</a:t>
            </a:r>
            <a:r>
              <a:rPr lang="zh-CN" altLang="en-US" sz="3200" dirty="0" smtClean="0">
                <a:solidFill>
                  <a:schemeClr val="bg1"/>
                </a:solidFill>
              </a:rPr>
              <a:t>中插入自定义结构体。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Imports</a:t>
            </a:r>
            <a:r>
              <a:rPr lang="zh-CN" altLang="en-US" sz="3200" dirty="0" smtClean="0">
                <a:solidFill>
                  <a:schemeClr val="bg1"/>
                </a:solidFill>
              </a:rPr>
              <a:t>界面，可以看到当前这个程序引用的外部函数。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Y</a:t>
            </a:r>
            <a:r>
              <a:rPr lang="zh-CN" altLang="en-US" sz="3200" dirty="0" smtClean="0">
                <a:solidFill>
                  <a:schemeClr val="bg1"/>
                </a:solidFill>
              </a:rPr>
              <a:t>键，修改变量，函数类型。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N</a:t>
            </a:r>
            <a:r>
              <a:rPr lang="zh-CN" altLang="en-US" sz="3200" dirty="0" smtClean="0">
                <a:solidFill>
                  <a:schemeClr val="bg1"/>
                </a:solidFill>
              </a:rPr>
              <a:t>键，修改变量名或者函数名。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5016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</a:rPr>
              <a:t>return 0;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rgbClr val="FFFF99"/>
                </a:solidFill>
              </a:rPr>
              <a:t>mov</a:t>
            </a:r>
            <a:r>
              <a:rPr lang="en-US" altLang="zh-CN" sz="3200" dirty="0" smtClean="0">
                <a:solidFill>
                  <a:srgbClr val="FFFF99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esp</a:t>
            </a:r>
            <a:r>
              <a:rPr lang="en-US" altLang="zh-CN" sz="3200" dirty="0" smtClean="0">
                <a:solidFill>
                  <a:srgbClr val="FFFF99"/>
                </a:solidFill>
              </a:rPr>
              <a:t>,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ebp</a:t>
            </a:r>
            <a:endParaRPr lang="en-US" altLang="zh-CN" sz="3200" dirty="0" smtClean="0">
              <a:solidFill>
                <a:srgbClr val="FFFF99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rgbClr val="00B0F0"/>
                </a:solidFill>
              </a:rPr>
              <a:t>pop </a:t>
            </a:r>
            <a:r>
              <a:rPr lang="en-US" altLang="zh-CN" sz="3200" dirty="0" err="1" smtClean="0">
                <a:solidFill>
                  <a:srgbClr val="00B0F0"/>
                </a:solidFill>
              </a:rPr>
              <a:t>ebp</a:t>
            </a:r>
            <a:endParaRPr lang="en-US" altLang="zh-CN" sz="3200" dirty="0" smtClean="0">
              <a:solidFill>
                <a:srgbClr val="00B0F0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ebp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89343" y="3715359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9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基础知识：栈调用模拟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098254" cy="5016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</a:rPr>
              <a:t>return 0;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rgbClr val="FFFF99"/>
                </a:solidFill>
              </a:rPr>
              <a:t>mov</a:t>
            </a:r>
            <a:r>
              <a:rPr lang="en-US" altLang="zh-CN" sz="3200" dirty="0" smtClean="0">
                <a:solidFill>
                  <a:srgbClr val="FFFF99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esp</a:t>
            </a:r>
            <a:r>
              <a:rPr lang="en-US" altLang="zh-CN" sz="3200" dirty="0" smtClean="0">
                <a:solidFill>
                  <a:srgbClr val="FFFF99"/>
                </a:solidFill>
              </a:rPr>
              <a:t>,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ebp</a:t>
            </a:r>
            <a:endParaRPr lang="en-US" altLang="zh-CN" sz="3200" dirty="0" smtClean="0">
              <a:solidFill>
                <a:srgbClr val="FFFF99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rgbClr val="00B0F0"/>
                </a:solidFill>
              </a:rPr>
              <a:t>pop </a:t>
            </a:r>
            <a:r>
              <a:rPr lang="en-US" altLang="zh-CN" sz="3200" dirty="0" err="1" smtClean="0">
                <a:solidFill>
                  <a:srgbClr val="00B0F0"/>
                </a:solidFill>
              </a:rPr>
              <a:t>ebp</a:t>
            </a:r>
            <a:endParaRPr lang="en-US" altLang="zh-CN" sz="3200" dirty="0" smtClean="0">
              <a:solidFill>
                <a:srgbClr val="00B0F0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rgbClr val="FFFF00"/>
                </a:solidFill>
              </a:rPr>
              <a:t>ret</a:t>
            </a:r>
            <a:endParaRPr lang="en-US" altLang="zh-CN" sz="3200" dirty="0">
              <a:solidFill>
                <a:srgbClr val="FFFF0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ebp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89343" y="4485380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4075" y="5504739"/>
            <a:ext cx="2890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FF00"/>
                </a:solidFill>
              </a:rPr>
              <a:t>RIP = ret </a:t>
            </a:r>
            <a:r>
              <a:rPr lang="en-US" altLang="zh-CN" sz="3200" dirty="0" err="1" smtClean="0">
                <a:solidFill>
                  <a:srgbClr val="FFFF00"/>
                </a:solidFill>
              </a:rPr>
              <a:t>addr</a:t>
            </a:r>
            <a:r>
              <a:rPr lang="en-US" altLang="zh-CN" sz="3200" dirty="0" smtClean="0">
                <a:solidFill>
                  <a:srgbClr val="FFFF00"/>
                </a:solidFill>
              </a:rPr>
              <a:t>!!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zh-CN" altLang="en-US" sz="2800" dirty="0">
                <a:solidFill>
                  <a:schemeClr val="bg1"/>
                </a:solidFill>
              </a:rPr>
              <a:t>动态链接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35847" y="2151727"/>
            <a:ext cx="105203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动态链接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Linux</a:t>
            </a:r>
            <a:r>
              <a:rPr lang="zh-CN" altLang="en-US" sz="3200" dirty="0" smtClean="0">
                <a:solidFill>
                  <a:schemeClr val="bg1"/>
                </a:solidFill>
              </a:rPr>
              <a:t>在程序运行的时候，会动态的解析使用到的函数地址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函数地址位于叫做</a:t>
            </a:r>
            <a:r>
              <a:rPr lang="en-US" altLang="zh-CN" sz="3200" dirty="0" smtClean="0">
                <a:solidFill>
                  <a:schemeClr val="bg1"/>
                </a:solidFill>
              </a:rPr>
              <a:t>got</a:t>
            </a:r>
            <a:r>
              <a:rPr lang="zh-CN" altLang="en-US" sz="3200" dirty="0" smtClean="0">
                <a:solidFill>
                  <a:schemeClr val="bg1"/>
                </a:solidFill>
              </a:rPr>
              <a:t>表的地方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Got</a:t>
            </a:r>
            <a:r>
              <a:rPr lang="zh-CN" altLang="en-US" sz="3200" dirty="0" smtClean="0">
                <a:solidFill>
                  <a:schemeClr val="bg1"/>
                </a:solidFill>
              </a:rPr>
              <a:t>表可写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栈溢出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什么是溢出？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35847" y="1905506"/>
            <a:ext cx="105203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溢出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溢出：充满某个容器并向外流出。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常见的程序溢出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[0x10]; read(0,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, 0x100);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int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</a:t>
            </a:r>
            <a:r>
              <a:rPr lang="en-US" altLang="zh-CN" sz="3200" dirty="0" smtClean="0">
                <a:solidFill>
                  <a:schemeClr val="bg1"/>
                </a:solidFill>
              </a:rPr>
              <a:t> = MAX_INT;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</a:t>
            </a:r>
            <a:r>
              <a:rPr lang="en-US" altLang="zh-CN" sz="3200" dirty="0" smtClean="0">
                <a:solidFill>
                  <a:schemeClr val="bg1"/>
                </a:solidFill>
              </a:rPr>
              <a:t> = i+1;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unsinged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int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</a:t>
            </a:r>
            <a:r>
              <a:rPr lang="en-US" altLang="zh-CN" sz="3200" dirty="0" smtClean="0">
                <a:solidFill>
                  <a:schemeClr val="bg1"/>
                </a:solidFill>
              </a:rPr>
              <a:t> = 0;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</a:t>
            </a:r>
            <a:r>
              <a:rPr lang="en-US" altLang="zh-CN" sz="3200" dirty="0" smtClean="0">
                <a:solidFill>
                  <a:schemeClr val="bg1"/>
                </a:solidFill>
              </a:rPr>
              <a:t> = i-1;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栈</a:t>
            </a:r>
            <a:r>
              <a:rPr lang="zh-CN" altLang="en-US" sz="3200" dirty="0" smtClean="0">
                <a:solidFill>
                  <a:schemeClr val="bg1"/>
                </a:solidFill>
              </a:rPr>
              <a:t>溢出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发生在栈上的溢出，就是栈溢出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栈溢出覆盖相邻变量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892672"/>
            <a:ext cx="6930542" cy="56938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696" y="892672"/>
            <a:ext cx="4755134" cy="2140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zh-CN" altLang="en-US" sz="2800" dirty="0" smtClean="0">
                <a:solidFill>
                  <a:schemeClr val="bg1"/>
                </a:solidFill>
              </a:rPr>
              <a:t>栈溢出覆盖相邻变量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0x00000000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0x00000000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0x00000000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0x00000000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？？？？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2" y="967318"/>
            <a:ext cx="6434270" cy="538361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989343" y="1200759"/>
            <a:ext cx="13773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7903" y="4529496"/>
            <a:ext cx="168988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guess</a:t>
            </a:r>
            <a:r>
              <a:rPr lang="en-US" altLang="zh-CN" sz="3200" dirty="0" smtClean="0">
                <a:solidFill>
                  <a:schemeClr val="bg1"/>
                </a:solidFill>
              </a:rPr>
              <a:t>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zh-CN" altLang="en-US" sz="2800" dirty="0" smtClean="0">
                <a:solidFill>
                  <a:schemeClr val="bg1"/>
                </a:solidFill>
              </a:rPr>
              <a:t>栈溢出覆盖相邻变量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8253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0744</a:t>
                      </a:r>
                      <a:endParaRPr lang="zh-CN" altLang="en-US" sz="3200" b="1" kern="1200" noProof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1xxx </a:t>
                      </a:r>
                      <a:endParaRPr lang="zh-CN" altLang="en-US" sz="3200" b="1" kern="1200" noProof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kern="1200" noProof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xxxx</a:t>
                      </a:r>
                      <a:endParaRPr lang="zh-CN" altLang="en-US" sz="3200" b="1" kern="1200" noProof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0x31313131</a:t>
                      </a:r>
                      <a:endParaRPr lang="en-US" altLang="zh-CN" sz="3200" b="1" kern="1200" noProof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2" y="967318"/>
            <a:ext cx="6434270" cy="538361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989343" y="1200759"/>
            <a:ext cx="13773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7903" y="4529496"/>
            <a:ext cx="168988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guess</a:t>
            </a:r>
            <a:r>
              <a:rPr lang="en-US" altLang="zh-CN" sz="3200" dirty="0" smtClean="0">
                <a:solidFill>
                  <a:schemeClr val="bg1"/>
                </a:solidFill>
              </a:rPr>
              <a:t>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4775" y="2169758"/>
            <a:ext cx="5014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输入：</a:t>
            </a:r>
            <a:r>
              <a:rPr lang="en-US" altLang="zh-CN" sz="3200" dirty="0" smtClean="0">
                <a:solidFill>
                  <a:srgbClr val="FF0000"/>
                </a:solidFill>
              </a:rPr>
              <a:t>825307441       1111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zh-CN" altLang="en-US" sz="2800" dirty="0" smtClean="0">
                <a:solidFill>
                  <a:schemeClr val="bg1"/>
                </a:solidFill>
              </a:rPr>
              <a:t>栈溢出覆盖相邻变量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8253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0744</a:t>
                      </a:r>
                      <a:endParaRPr lang="zh-CN" altLang="en-US" sz="3200" b="1" kern="1200" noProof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1xxx </a:t>
                      </a:r>
                      <a:endParaRPr lang="zh-CN" altLang="en-US" sz="3200" b="1" kern="1200" noProof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kern="1200" noProof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xxxx</a:t>
                      </a:r>
                      <a:endParaRPr lang="zh-CN" altLang="en-US" sz="3200" b="1" kern="1200" noProof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0x31313131</a:t>
                      </a:r>
                      <a:endParaRPr lang="en-US" altLang="zh-CN" sz="3200" b="1" kern="1200" noProof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2" y="967318"/>
            <a:ext cx="6434270" cy="538361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989343" y="1200759"/>
            <a:ext cx="13773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7903" y="4529496"/>
            <a:ext cx="168988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guess</a:t>
            </a:r>
            <a:r>
              <a:rPr lang="en-US" altLang="zh-CN" sz="3200" dirty="0" smtClean="0">
                <a:solidFill>
                  <a:schemeClr val="bg1"/>
                </a:solidFill>
              </a:rPr>
              <a:t>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96117" y="5797126"/>
            <a:ext cx="6404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solidFill>
                  <a:srgbClr val="FF0000"/>
                </a:solidFill>
              </a:rPr>
              <a:t>atoi</a:t>
            </a:r>
            <a:r>
              <a:rPr lang="zh-CN" altLang="en-US" sz="3200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dirty="0" smtClean="0">
                <a:solidFill>
                  <a:srgbClr val="FF0000"/>
                </a:solidFill>
              </a:rPr>
              <a:t>825307441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r>
              <a:rPr lang="en-US" altLang="zh-CN" sz="3200" dirty="0" smtClean="0">
                <a:solidFill>
                  <a:srgbClr val="FF0000"/>
                </a:solidFill>
              </a:rPr>
              <a:t>== 0x31313131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常见溢出案例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15" y="1287629"/>
            <a:ext cx="4114800" cy="1419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5" y="3286537"/>
            <a:ext cx="4286250" cy="1343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866" y="1287629"/>
            <a:ext cx="3781425" cy="1609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191" y="4914766"/>
            <a:ext cx="8010525" cy="16097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38262"/>
            <a:ext cx="5781675" cy="1323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426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IDA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27" y="925365"/>
            <a:ext cx="5262562" cy="54611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32" y="925365"/>
            <a:ext cx="5493300" cy="27725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64" y="3947074"/>
            <a:ext cx="6229350" cy="8872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64" y="5203820"/>
            <a:ext cx="6229350" cy="1020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基础知识：栈溢出覆盖返回值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2" y="1206980"/>
            <a:ext cx="4483265" cy="5016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scanf</a:t>
            </a:r>
            <a:r>
              <a:rPr lang="zh-CN" altLang="en-US" sz="3200" dirty="0" smtClean="0">
                <a:solidFill>
                  <a:srgbClr val="FF0000"/>
                </a:solidFill>
              </a:rPr>
              <a:t>（“</a:t>
            </a:r>
            <a:r>
              <a:rPr lang="en-US" altLang="zh-CN" sz="3200" dirty="0" smtClean="0">
                <a:solidFill>
                  <a:srgbClr val="FF0000"/>
                </a:solidFill>
              </a:rPr>
              <a:t>%s</a:t>
            </a:r>
            <a:r>
              <a:rPr lang="zh-CN" altLang="en-US" sz="3200" dirty="0" smtClean="0">
                <a:solidFill>
                  <a:srgbClr val="FF0000"/>
                </a:solidFill>
              </a:rPr>
              <a:t>”，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buf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r>
              <a:rPr lang="zh-CN" altLang="en-US" sz="3200" dirty="0" smtClean="0">
                <a:solidFill>
                  <a:schemeClr val="bg1"/>
                </a:solidFill>
              </a:rPr>
              <a:t>；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push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sub esp,0x8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ebp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20913" y="1101180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0913" y="2844225"/>
            <a:ext cx="14574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EBP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基础知识：栈溢出覆盖返回值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192550" y="1583266"/>
            <a:ext cx="812824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如果你的输入是：</a:t>
            </a:r>
            <a:r>
              <a:rPr lang="en-US" altLang="zh-CN" sz="2800" dirty="0" smtClean="0">
                <a:solidFill>
                  <a:schemeClr val="bg1"/>
                </a:solidFill>
              </a:rPr>
              <a:t>AAAAAAAAAAAAAAAAAAAAAAAAAAAAAAAAAAAAAAAAAAAAAAAAAAAAAAAAAAAAAAAAAAAAAAAAAAAAAAAAAAAAAAAAAAAAAAAAAAAAAAAAAAAAAAAAAAAAAAAAAAAAAAAAAAAAAAAAAAAAAAAAAAAAAAAAAAAAAAAAAAAAAAAAAAAAAAAAAAAAAAAAAAAAAAAAAAAAAAAAAAAAAAAAAAAAAAAAAAAAAAAAAAAAAAAAAAAAAAAAAAAAAAAAAAAAAAAAAAAAAAAAAAAAAAAA…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基础知识：栈溢出覆盖返回值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2" y="1206980"/>
            <a:ext cx="4483265" cy="5016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scanf</a:t>
            </a:r>
            <a:r>
              <a:rPr lang="zh-CN" altLang="en-US" sz="3200" dirty="0" smtClean="0">
                <a:solidFill>
                  <a:srgbClr val="FF0000"/>
                </a:solidFill>
              </a:rPr>
              <a:t>（“</a:t>
            </a:r>
            <a:r>
              <a:rPr lang="en-US" altLang="zh-CN" sz="3200" dirty="0" smtClean="0">
                <a:solidFill>
                  <a:srgbClr val="FF0000"/>
                </a:solidFill>
              </a:rPr>
              <a:t>%s</a:t>
            </a:r>
            <a:r>
              <a:rPr lang="zh-CN" altLang="en-US" sz="3200" dirty="0" smtClean="0">
                <a:solidFill>
                  <a:srgbClr val="FF0000"/>
                </a:solidFill>
              </a:rPr>
              <a:t>”，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buf</a:t>
            </a:r>
            <a:r>
              <a:rPr lang="zh-CN" altLang="en-US" sz="3200" dirty="0" smtClean="0">
                <a:solidFill>
                  <a:srgbClr val="FF0000"/>
                </a:solidFill>
              </a:rPr>
              <a:t>）</a:t>
            </a:r>
            <a:r>
              <a:rPr lang="zh-CN" altLang="en-US" sz="3200" dirty="0" smtClean="0">
                <a:solidFill>
                  <a:schemeClr val="bg1"/>
                </a:solidFill>
              </a:rPr>
              <a:t>；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push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sub esp,0x8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20913" y="1101180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0913" y="2844225"/>
            <a:ext cx="14574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EBP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基础知识：栈溢出覆盖返回值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20913" y="1101180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0913" y="2844225"/>
            <a:ext cx="14574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EBP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987282" y="1068330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buf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ebp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ret </a:t>
                      </a:r>
                      <a:r>
                        <a:rPr kumimoji="0" lang="en-US" altLang="zh-CN" sz="3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9966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arg1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arg2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FF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588168" y="3429000"/>
            <a:ext cx="9952353" cy="1090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基础知识：栈溢出覆盖返回值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5349538" cy="5509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scanf</a:t>
            </a:r>
            <a:r>
              <a:rPr lang="zh-CN" altLang="en-US" sz="3200" dirty="0" smtClean="0">
                <a:solidFill>
                  <a:srgbClr val="FF0000"/>
                </a:solidFill>
              </a:rPr>
              <a:t>（“</a:t>
            </a:r>
            <a:r>
              <a:rPr lang="en-US" altLang="zh-CN" sz="3200" dirty="0" smtClean="0">
                <a:solidFill>
                  <a:srgbClr val="FF0000"/>
                </a:solidFill>
              </a:rPr>
              <a:t>%s</a:t>
            </a:r>
            <a:r>
              <a:rPr lang="zh-CN" altLang="en-US" sz="3200" dirty="0" smtClean="0">
                <a:solidFill>
                  <a:srgbClr val="FF0000"/>
                </a:solidFill>
              </a:rPr>
              <a:t>”，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buf</a:t>
            </a:r>
            <a:r>
              <a:rPr lang="zh-CN" altLang="en-US" sz="3200" dirty="0" smtClean="0">
                <a:solidFill>
                  <a:srgbClr val="FF0000"/>
                </a:solidFill>
              </a:rPr>
              <a:t>）；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</a:rPr>
              <a:t>return 0;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20913" y="1101180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0913" y="2844225"/>
            <a:ext cx="14574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EBP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基础知识：栈溢出覆盖返回值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922116" cy="5509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scanf</a:t>
            </a:r>
            <a:r>
              <a:rPr lang="zh-CN" altLang="en-US" sz="3200" dirty="0" smtClean="0">
                <a:solidFill>
                  <a:srgbClr val="FF0000"/>
                </a:solidFill>
              </a:rPr>
              <a:t>（“</a:t>
            </a:r>
            <a:r>
              <a:rPr lang="en-US" altLang="zh-CN" sz="3200" dirty="0" smtClean="0">
                <a:solidFill>
                  <a:srgbClr val="FF0000"/>
                </a:solidFill>
              </a:rPr>
              <a:t>%s</a:t>
            </a:r>
            <a:r>
              <a:rPr lang="zh-CN" altLang="en-US" sz="3200" dirty="0" smtClean="0">
                <a:solidFill>
                  <a:srgbClr val="FF0000"/>
                </a:solidFill>
              </a:rPr>
              <a:t>”，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buf</a:t>
            </a:r>
            <a:r>
              <a:rPr lang="zh-CN" altLang="en-US" sz="3200" dirty="0" smtClean="0">
                <a:solidFill>
                  <a:srgbClr val="FF0000"/>
                </a:solidFill>
              </a:rPr>
              <a:t>）；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</a:rPr>
              <a:t>return 0;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rgbClr val="FFFF99"/>
                </a:solidFill>
              </a:rPr>
              <a:t>mov</a:t>
            </a:r>
            <a:r>
              <a:rPr lang="en-US" altLang="zh-CN" sz="3200" dirty="0" smtClean="0">
                <a:solidFill>
                  <a:srgbClr val="FFFF99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esp</a:t>
            </a:r>
            <a:r>
              <a:rPr lang="en-US" altLang="zh-CN" sz="3200" dirty="0" smtClean="0">
                <a:solidFill>
                  <a:srgbClr val="FFFF99"/>
                </a:solidFill>
              </a:rPr>
              <a:t>,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ebp</a:t>
            </a:r>
            <a:endParaRPr lang="en-US" altLang="zh-CN" sz="3200" dirty="0" smtClean="0">
              <a:solidFill>
                <a:srgbClr val="FFFF99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481095" y="2833728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0913" y="2844225"/>
            <a:ext cx="14574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EBP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基础知识：栈溢出覆盖返回值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3" y="1206980"/>
            <a:ext cx="4904370" cy="5509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scanf</a:t>
            </a:r>
            <a:r>
              <a:rPr lang="zh-CN" altLang="en-US" sz="3200" dirty="0" smtClean="0">
                <a:solidFill>
                  <a:srgbClr val="FF0000"/>
                </a:solidFill>
              </a:rPr>
              <a:t>（“</a:t>
            </a:r>
            <a:r>
              <a:rPr lang="en-US" altLang="zh-CN" sz="3200" dirty="0" smtClean="0">
                <a:solidFill>
                  <a:srgbClr val="FF0000"/>
                </a:solidFill>
              </a:rPr>
              <a:t>%s</a:t>
            </a:r>
            <a:r>
              <a:rPr lang="zh-CN" altLang="en-US" sz="3200" dirty="0" smtClean="0">
                <a:solidFill>
                  <a:srgbClr val="FF0000"/>
                </a:solidFill>
              </a:rPr>
              <a:t>”，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buf</a:t>
            </a:r>
            <a:r>
              <a:rPr lang="zh-CN" altLang="en-US" sz="3200" dirty="0" smtClean="0">
                <a:solidFill>
                  <a:srgbClr val="FF0000"/>
                </a:solidFill>
              </a:rPr>
              <a:t>）；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</a:rPr>
              <a:t>return 0;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rgbClr val="FFFF99"/>
                </a:solidFill>
              </a:rPr>
              <a:t>mov</a:t>
            </a:r>
            <a:r>
              <a:rPr lang="en-US" altLang="zh-CN" sz="3200" dirty="0" smtClean="0">
                <a:solidFill>
                  <a:srgbClr val="FFFF99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esp</a:t>
            </a:r>
            <a:r>
              <a:rPr lang="en-US" altLang="zh-CN" sz="3200" dirty="0" smtClean="0">
                <a:solidFill>
                  <a:srgbClr val="FFFF99"/>
                </a:solidFill>
              </a:rPr>
              <a:t>,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ebp</a:t>
            </a:r>
            <a:endParaRPr lang="en-US" altLang="zh-CN" sz="3200" dirty="0" smtClean="0">
              <a:solidFill>
                <a:srgbClr val="FFFF99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rgbClr val="00B0F0"/>
                </a:solidFill>
              </a:rPr>
              <a:t>pop </a:t>
            </a:r>
            <a:r>
              <a:rPr lang="en-US" altLang="zh-CN" sz="3200" dirty="0" err="1" smtClean="0">
                <a:solidFill>
                  <a:srgbClr val="00B0F0"/>
                </a:solidFill>
              </a:rPr>
              <a:t>ebp</a:t>
            </a:r>
            <a:endParaRPr lang="en-US" altLang="zh-CN" sz="3200" dirty="0" smtClean="0">
              <a:solidFill>
                <a:srgbClr val="00B0F0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89343" y="3715359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基础知识：栈溢出覆盖返回值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35482" y="1206980"/>
            <a:ext cx="4856243" cy="5509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Fuc</a:t>
            </a:r>
            <a:r>
              <a:rPr lang="en-US" altLang="zh-CN" sz="3200" dirty="0" smtClean="0">
                <a:solidFill>
                  <a:schemeClr val="bg1"/>
                </a:solidFill>
              </a:rPr>
              <a:t>(arg1, arg2){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char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buf</a:t>
            </a:r>
            <a:r>
              <a:rPr lang="en-US" altLang="zh-CN" sz="3200" dirty="0" smtClean="0">
                <a:solidFill>
                  <a:schemeClr val="bg1"/>
                </a:solidFill>
              </a:rPr>
              <a:t>[0x8];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scanf</a:t>
            </a:r>
            <a:r>
              <a:rPr lang="zh-CN" altLang="en-US" sz="3200" dirty="0" smtClean="0">
                <a:solidFill>
                  <a:srgbClr val="FF0000"/>
                </a:solidFill>
              </a:rPr>
              <a:t>（“</a:t>
            </a:r>
            <a:r>
              <a:rPr lang="en-US" altLang="zh-CN" sz="3200" dirty="0" smtClean="0">
                <a:solidFill>
                  <a:srgbClr val="FF0000"/>
                </a:solidFill>
              </a:rPr>
              <a:t>%s</a:t>
            </a:r>
            <a:r>
              <a:rPr lang="zh-CN" altLang="en-US" sz="3200" dirty="0" smtClean="0">
                <a:solidFill>
                  <a:srgbClr val="FF0000"/>
                </a:solidFill>
              </a:rPr>
              <a:t>”，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buf</a:t>
            </a:r>
            <a:r>
              <a:rPr lang="zh-CN" altLang="en-US" sz="3200" dirty="0" smtClean="0">
                <a:solidFill>
                  <a:srgbClr val="FF0000"/>
                </a:solidFill>
              </a:rPr>
              <a:t>）；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</a:rPr>
              <a:t>return 0;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}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rgbClr val="FFFF99"/>
                </a:solidFill>
              </a:rPr>
              <a:t>mov</a:t>
            </a:r>
            <a:r>
              <a:rPr lang="en-US" altLang="zh-CN" sz="3200" dirty="0" smtClean="0">
                <a:solidFill>
                  <a:srgbClr val="FFFF99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esp</a:t>
            </a:r>
            <a:r>
              <a:rPr lang="en-US" altLang="zh-CN" sz="3200" dirty="0" smtClean="0">
                <a:solidFill>
                  <a:srgbClr val="FFFF99"/>
                </a:solidFill>
              </a:rPr>
              <a:t>, </a:t>
            </a:r>
            <a:r>
              <a:rPr lang="en-US" altLang="zh-CN" sz="3200" dirty="0" err="1" smtClean="0">
                <a:solidFill>
                  <a:srgbClr val="FFFF99"/>
                </a:solidFill>
              </a:rPr>
              <a:t>ebp</a:t>
            </a:r>
            <a:endParaRPr lang="en-US" altLang="zh-CN" sz="3200" dirty="0" smtClean="0">
              <a:solidFill>
                <a:srgbClr val="FFFF99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rgbClr val="00B0F0"/>
                </a:solidFill>
              </a:rPr>
              <a:t>pop </a:t>
            </a:r>
            <a:r>
              <a:rPr lang="en-US" altLang="zh-CN" sz="3200" dirty="0" err="1" smtClean="0">
                <a:solidFill>
                  <a:srgbClr val="00B0F0"/>
                </a:solidFill>
              </a:rPr>
              <a:t>ebp</a:t>
            </a:r>
            <a:endParaRPr lang="en-US" altLang="zh-CN" sz="3200" dirty="0" smtClean="0">
              <a:solidFill>
                <a:srgbClr val="00B0F0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rgbClr val="FFFF00"/>
                </a:solidFill>
              </a:rPr>
              <a:t>ret</a:t>
            </a:r>
            <a:endParaRPr lang="en-US" altLang="zh-CN" sz="3200" dirty="0">
              <a:solidFill>
                <a:srgbClr val="FFFF0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zh-CN" alt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kumimoji="0" lang="en-US" altLang="zh-CN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89343" y="4485380"/>
            <a:ext cx="143981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02790" y="5569189"/>
            <a:ext cx="3498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RIP =0x41414141!!</a:t>
            </a:r>
            <a:endParaRPr lang="en-US" altLang="zh-CN" sz="32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基础知识：栈溢出覆盖返回值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2259479"/>
            <a:ext cx="10520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栈溢出覆盖返回值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这样在栈上只能可以溢出并且覆盖返回值，这样就可以获得一次控制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eip</a:t>
            </a:r>
            <a:r>
              <a:rPr lang="zh-CN" altLang="en-US" sz="3200" dirty="0" smtClean="0">
                <a:solidFill>
                  <a:schemeClr val="bg1"/>
                </a:solidFill>
              </a:rPr>
              <a:t>的机会，可以让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eip</a:t>
            </a:r>
            <a:r>
              <a:rPr lang="zh-CN" altLang="en-US" sz="3200" dirty="0" smtClean="0">
                <a:solidFill>
                  <a:schemeClr val="bg1"/>
                </a:solidFill>
              </a:rPr>
              <a:t>跳到我们控制的地方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例</a:t>
            </a:r>
            <a:r>
              <a:rPr lang="en-US" altLang="zh-CN" sz="3200" dirty="0" smtClean="0">
                <a:solidFill>
                  <a:schemeClr val="bg1"/>
                </a:solidFill>
              </a:rPr>
              <a:t>pwn2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无法通过覆盖</a:t>
            </a:r>
            <a:r>
              <a:rPr lang="en-US" altLang="zh-CN" sz="3200" dirty="0" smtClean="0">
                <a:solidFill>
                  <a:schemeClr val="bg1"/>
                </a:solidFill>
              </a:rPr>
              <a:t>guess</a:t>
            </a:r>
            <a:r>
              <a:rPr lang="zh-CN" altLang="en-US" sz="3200" dirty="0" smtClean="0">
                <a:solidFill>
                  <a:schemeClr val="bg1"/>
                </a:solidFill>
              </a:rPr>
              <a:t>来</a:t>
            </a:r>
            <a:r>
              <a:rPr lang="en-US" altLang="zh-CN" sz="3200" dirty="0" smtClean="0">
                <a:solidFill>
                  <a:schemeClr val="bg1"/>
                </a:solidFill>
              </a:rPr>
              <a:t>get shell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基础知识：漏洞缓解措施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73243" y="2259479"/>
            <a:ext cx="100455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漏洞缓解措施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ASLR    </a:t>
            </a:r>
            <a:r>
              <a:rPr lang="zh-CN" altLang="en-US" sz="3200" dirty="0" smtClean="0">
                <a:solidFill>
                  <a:schemeClr val="bg1"/>
                </a:solidFill>
              </a:rPr>
              <a:t>地址随机化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NX       </a:t>
            </a:r>
            <a:r>
              <a:rPr lang="zh-CN" altLang="en-US" sz="3200" dirty="0" smtClean="0">
                <a:solidFill>
                  <a:schemeClr val="bg1"/>
                </a:solidFill>
              </a:rPr>
              <a:t>数据执行防护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CANARY    </a:t>
            </a:r>
            <a:r>
              <a:rPr lang="zh-CN" altLang="en-US" sz="3200" dirty="0" smtClean="0">
                <a:solidFill>
                  <a:schemeClr val="bg1"/>
                </a:solidFill>
              </a:rPr>
              <a:t>栈溢出保护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PIE       </a:t>
            </a:r>
            <a:r>
              <a:rPr lang="zh-CN" altLang="en-US" sz="3200" dirty="0" smtClean="0">
                <a:solidFill>
                  <a:schemeClr val="bg1"/>
                </a:solidFill>
              </a:rPr>
              <a:t>代码地址随机化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RELRO  GOT</a:t>
            </a:r>
            <a:r>
              <a:rPr lang="zh-CN" altLang="en-US" sz="3200" dirty="0" smtClean="0">
                <a:solidFill>
                  <a:schemeClr val="bg1"/>
                </a:solidFill>
              </a:rPr>
              <a:t>表只读保护</a:t>
            </a:r>
            <a:endParaRPr lang="zh-CN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426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常用命令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533551" y="1496037"/>
            <a:ext cx="912489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程序运行参数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set </a:t>
            </a:r>
            <a:r>
              <a:rPr lang="en-US" altLang="zh-CN" sz="3200" dirty="0" err="1">
                <a:solidFill>
                  <a:schemeClr val="bg1"/>
                </a:solidFill>
              </a:rPr>
              <a:t>args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指定运行时参数（</a:t>
            </a:r>
            <a:r>
              <a:rPr lang="en-US" altLang="zh-CN" sz="3200" dirty="0">
                <a:solidFill>
                  <a:schemeClr val="bg1"/>
                </a:solidFill>
              </a:rPr>
              <a:t>set </a:t>
            </a:r>
            <a:r>
              <a:rPr lang="en-US" altLang="zh-CN" sz="3200" dirty="0" err="1">
                <a:solidFill>
                  <a:schemeClr val="bg1"/>
                </a:solidFill>
              </a:rPr>
              <a:t>args</a:t>
            </a:r>
            <a:r>
              <a:rPr lang="en-US" altLang="zh-CN" sz="3200" dirty="0">
                <a:solidFill>
                  <a:schemeClr val="bg1"/>
                </a:solidFill>
              </a:rPr>
              <a:t> “xxx”</a:t>
            </a:r>
            <a:r>
              <a:rPr lang="zh-CN" altLang="en-US" sz="3200" dirty="0">
                <a:solidFill>
                  <a:schemeClr val="bg1"/>
                </a:solidFill>
              </a:rPr>
              <a:t>）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show </a:t>
            </a:r>
            <a:r>
              <a:rPr lang="en-US" altLang="zh-CN" sz="3200" dirty="0" err="1">
                <a:solidFill>
                  <a:schemeClr val="bg1"/>
                </a:solidFill>
              </a:rPr>
              <a:t>args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查看设置好的运行参数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设置断点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break </a:t>
            </a:r>
            <a:r>
              <a:rPr lang="zh-CN" altLang="en-US" sz="3200" dirty="0">
                <a:solidFill>
                  <a:schemeClr val="bg1"/>
                </a:solidFill>
              </a:rPr>
              <a:t>设置断点，简写为</a:t>
            </a:r>
            <a:r>
              <a:rPr lang="en-US" altLang="zh-CN" sz="3200" dirty="0">
                <a:solidFill>
                  <a:schemeClr val="bg1"/>
                </a:solidFill>
              </a:rPr>
              <a:t>b</a:t>
            </a:r>
            <a:r>
              <a:rPr lang="zh-CN" altLang="en-US" sz="3200" dirty="0">
                <a:solidFill>
                  <a:schemeClr val="bg1"/>
                </a:solidFill>
              </a:rPr>
              <a:t>（</a:t>
            </a:r>
            <a:r>
              <a:rPr lang="en-US" altLang="zh-CN" sz="3200" dirty="0">
                <a:solidFill>
                  <a:schemeClr val="bg1"/>
                </a:solidFill>
              </a:rPr>
              <a:t>b *0x401000</a:t>
            </a:r>
            <a:r>
              <a:rPr lang="zh-CN" altLang="en-US" sz="3200" dirty="0">
                <a:solidFill>
                  <a:schemeClr val="bg1"/>
                </a:solidFill>
              </a:rPr>
              <a:t>）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info break </a:t>
            </a:r>
            <a:r>
              <a:rPr lang="zh-CN" altLang="en-US" sz="3200" dirty="0" smtClean="0">
                <a:solidFill>
                  <a:schemeClr val="bg1"/>
                </a:solidFill>
              </a:rPr>
              <a:t>查看</a:t>
            </a:r>
            <a:r>
              <a:rPr lang="zh-CN" altLang="en-US" sz="3200" dirty="0">
                <a:solidFill>
                  <a:schemeClr val="bg1"/>
                </a:solidFill>
              </a:rPr>
              <a:t>设置好的断点，简写为</a:t>
            </a:r>
            <a:r>
              <a:rPr lang="en-US" altLang="zh-CN" sz="3200" dirty="0" err="1">
                <a:solidFill>
                  <a:schemeClr val="bg1"/>
                </a:solidFill>
              </a:rPr>
              <a:t>i</a:t>
            </a:r>
            <a:r>
              <a:rPr lang="en-US" altLang="zh-CN" sz="3200" dirty="0">
                <a:solidFill>
                  <a:schemeClr val="bg1"/>
                </a:solidFill>
              </a:rPr>
              <a:t> b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delete </a:t>
            </a:r>
            <a:r>
              <a:rPr lang="zh-CN" altLang="en-US" sz="3200" dirty="0">
                <a:solidFill>
                  <a:schemeClr val="bg1"/>
                </a:solidFill>
              </a:rPr>
              <a:t>删除断点，简写为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  <a:r>
              <a:rPr lang="zh-CN" altLang="en-US" sz="3200" dirty="0">
                <a:solidFill>
                  <a:schemeClr val="bg1"/>
                </a:solidFill>
              </a:rPr>
              <a:t>（</a:t>
            </a:r>
            <a:r>
              <a:rPr lang="en-US" altLang="zh-CN" sz="3200" dirty="0">
                <a:solidFill>
                  <a:schemeClr val="bg1"/>
                </a:solidFill>
              </a:rPr>
              <a:t>d 1</a:t>
            </a:r>
            <a:r>
              <a:rPr lang="zh-CN" altLang="en-US" sz="3200" dirty="0">
                <a:solidFill>
                  <a:schemeClr val="bg1"/>
                </a:solidFill>
              </a:rPr>
              <a:t>删除第一个断点）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ASLR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0486" y="1767036"/>
            <a:ext cx="102310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ASLR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栈地址随机，每次加载程序的时候，栈地址都不一样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库</a:t>
            </a:r>
            <a:r>
              <a:rPr lang="zh-CN" altLang="en-US" sz="3200" dirty="0" smtClean="0">
                <a:solidFill>
                  <a:schemeClr val="bg1"/>
                </a:solidFill>
              </a:rPr>
              <a:t>函数加载地址随机，每次加载库函数的时候，地址都不一样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可以通过写</a:t>
            </a:r>
            <a:r>
              <a:rPr lang="en-US" altLang="zh-CN" sz="3200" dirty="0" smtClean="0">
                <a:solidFill>
                  <a:schemeClr val="bg1"/>
                </a:solidFill>
              </a:rPr>
              <a:t>0</a:t>
            </a:r>
            <a:r>
              <a:rPr lang="zh-CN" altLang="en-US" sz="3200" dirty="0" smtClean="0">
                <a:solidFill>
                  <a:schemeClr val="bg1"/>
                </a:solidFill>
              </a:rPr>
              <a:t>到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proc</a:t>
            </a:r>
            <a:r>
              <a:rPr lang="en-US" altLang="zh-CN" sz="3200" dirty="0" smtClean="0">
                <a:solidFill>
                  <a:schemeClr val="bg1"/>
                </a:solidFill>
              </a:rPr>
              <a:t>/sys/kernel/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randomize_va_space</a:t>
            </a:r>
            <a:r>
              <a:rPr lang="zh-CN" altLang="en-US" sz="3200" dirty="0" smtClean="0">
                <a:solidFill>
                  <a:schemeClr val="bg1"/>
                </a:solidFill>
              </a:rPr>
              <a:t>中关闭</a:t>
            </a:r>
            <a:r>
              <a:rPr lang="en-US" altLang="zh-CN" sz="3200" dirty="0" smtClean="0">
                <a:solidFill>
                  <a:schemeClr val="bg1"/>
                </a:solidFill>
              </a:rPr>
              <a:t>ALSR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绕过方法，泄露地址</a:t>
            </a:r>
            <a:endParaRPr lang="zh-CN" alt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</a:rPr>
              <a:t> NX&amp;CANARY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73243" y="892672"/>
            <a:ext cx="1004551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NX&amp; CANARY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NX</a:t>
            </a:r>
            <a:r>
              <a:rPr lang="zh-CN" altLang="en-US" sz="3200" dirty="0" smtClean="0">
                <a:solidFill>
                  <a:schemeClr val="bg1"/>
                </a:solidFill>
              </a:rPr>
              <a:t>数据执行保护，会将数据段变成只读只写不可执行，导致无法跳</a:t>
            </a:r>
            <a:r>
              <a:rPr lang="en-US" altLang="zh-CN" sz="3200" dirty="0" smtClean="0">
                <a:solidFill>
                  <a:schemeClr val="bg1"/>
                </a:solidFill>
              </a:rPr>
              <a:t>shellcode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NX</a:t>
            </a:r>
            <a:r>
              <a:rPr lang="zh-CN" altLang="en-US" sz="3200" dirty="0" smtClean="0">
                <a:solidFill>
                  <a:schemeClr val="bg1"/>
                </a:solidFill>
              </a:rPr>
              <a:t>绕过方法</a:t>
            </a:r>
            <a:r>
              <a:rPr lang="en-US" altLang="zh-CN" sz="3200" dirty="0" smtClean="0">
                <a:solidFill>
                  <a:schemeClr val="bg1"/>
                </a:solidFill>
              </a:rPr>
              <a:t>ROP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CANARY</a:t>
            </a:r>
            <a:r>
              <a:rPr lang="zh-CN" altLang="en-US" sz="3200" dirty="0" smtClean="0">
                <a:solidFill>
                  <a:schemeClr val="bg1"/>
                </a:solidFill>
              </a:rPr>
              <a:t>栈溢出保护，会在每个栈帧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r>
              <a:rPr lang="zh-CN" altLang="en-US" sz="3200" dirty="0" smtClean="0">
                <a:solidFill>
                  <a:schemeClr val="bg1"/>
                </a:solidFill>
              </a:rPr>
              <a:t>上面加上一个随机的值，如果溢出覆盖，这个值，程序会直接退出。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CANARY</a:t>
            </a:r>
            <a:r>
              <a:rPr lang="zh-CN" altLang="en-US" sz="3200" dirty="0" smtClean="0">
                <a:solidFill>
                  <a:schemeClr val="bg1"/>
                </a:solidFill>
              </a:rPr>
              <a:t>绕过方法，泄露</a:t>
            </a:r>
            <a:r>
              <a:rPr lang="en-US" altLang="zh-CN" sz="3200" dirty="0" smtClean="0">
                <a:solidFill>
                  <a:schemeClr val="bg1"/>
                </a:solidFill>
              </a:rPr>
              <a:t>CANARY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CANARY</a:t>
            </a:r>
            <a:r>
              <a:rPr lang="zh-CN" altLang="en-US" sz="3200" dirty="0" smtClean="0">
                <a:solidFill>
                  <a:schemeClr val="bg1"/>
                </a:solidFill>
              </a:rPr>
              <a:t>覆盖，由于</a:t>
            </a:r>
            <a:r>
              <a:rPr lang="en-US" altLang="zh-CN" sz="3200" dirty="0" smtClean="0">
                <a:solidFill>
                  <a:schemeClr val="bg1"/>
                </a:solidFill>
              </a:rPr>
              <a:t>CANARY</a:t>
            </a:r>
            <a:r>
              <a:rPr lang="zh-CN" altLang="en-US" sz="3200" dirty="0" smtClean="0">
                <a:solidFill>
                  <a:schemeClr val="bg1"/>
                </a:solidFill>
              </a:rPr>
              <a:t>再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tls</a:t>
            </a:r>
            <a:r>
              <a:rPr lang="zh-CN" altLang="en-US" sz="3200" dirty="0" smtClean="0">
                <a:solidFill>
                  <a:schemeClr val="bg1"/>
                </a:solidFill>
              </a:rPr>
              <a:t>段上，如果可以在附件位置申请一个堆块，则就可能覆盖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tls</a:t>
            </a:r>
            <a:r>
              <a:rPr lang="zh-CN" altLang="en-US" sz="3200" dirty="0" smtClean="0">
                <a:solidFill>
                  <a:schemeClr val="bg1"/>
                </a:solidFill>
              </a:rPr>
              <a:t>上的</a:t>
            </a:r>
            <a:r>
              <a:rPr lang="en-US" altLang="zh-CN" sz="3200" dirty="0" smtClean="0">
                <a:solidFill>
                  <a:schemeClr val="bg1"/>
                </a:solidFill>
              </a:rPr>
              <a:t>canary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malloc</a:t>
            </a:r>
            <a:r>
              <a:rPr lang="en-US" altLang="zh-CN" sz="3200" dirty="0" smtClean="0">
                <a:solidFill>
                  <a:schemeClr val="bg1"/>
                </a:solidFill>
              </a:rPr>
              <a:t>(0x21000)</a:t>
            </a:r>
            <a:r>
              <a:rPr lang="zh-CN" altLang="en-US" sz="3200" dirty="0" smtClean="0">
                <a:solidFill>
                  <a:schemeClr val="bg1"/>
                </a:solidFill>
              </a:rPr>
              <a:t>就会出现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tls</a:t>
            </a:r>
            <a:r>
              <a:rPr lang="zh-CN" altLang="en-US" sz="3200" dirty="0" smtClean="0">
                <a:solidFill>
                  <a:schemeClr val="bg1"/>
                </a:solidFill>
              </a:rPr>
              <a:t>上面）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特殊情况：线程的</a:t>
            </a:r>
            <a:r>
              <a:rPr lang="en-US" altLang="zh-CN" sz="3200" dirty="0" smtClean="0">
                <a:solidFill>
                  <a:schemeClr val="bg1"/>
                </a:solidFill>
              </a:rPr>
              <a:t>canary</a:t>
            </a:r>
            <a:r>
              <a:rPr lang="zh-CN" altLang="en-US" sz="3200" smtClean="0">
                <a:solidFill>
                  <a:schemeClr val="bg1"/>
                </a:solidFill>
              </a:rPr>
              <a:t>在线程</a:t>
            </a:r>
            <a:r>
              <a:rPr lang="zh-CN" altLang="en-US" sz="3200">
                <a:solidFill>
                  <a:schemeClr val="bg1"/>
                </a:solidFill>
              </a:rPr>
              <a:t>栈</a:t>
            </a:r>
            <a:r>
              <a:rPr lang="zh-CN" altLang="en-US" sz="3200" smtClean="0">
                <a:solidFill>
                  <a:schemeClr val="bg1"/>
                </a:solidFill>
              </a:rPr>
              <a:t>下面</a:t>
            </a:r>
            <a:endParaRPr lang="zh-CN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PIE&amp;RELRO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73243" y="2259479"/>
            <a:ext cx="100455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PIE&amp;RELRO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PIE</a:t>
            </a:r>
            <a:r>
              <a:rPr lang="zh-CN" altLang="en-US" sz="3200" dirty="0" smtClean="0">
                <a:solidFill>
                  <a:schemeClr val="bg1"/>
                </a:solidFill>
              </a:rPr>
              <a:t>代码地址随机化，程序加载地址不在一成不变，而是随机加载。</a:t>
            </a:r>
            <a:endParaRPr lang="zh-CN" altLang="en-US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PIE</a:t>
            </a:r>
            <a:r>
              <a:rPr lang="zh-CN" altLang="en-US" sz="3200" dirty="0" smtClean="0">
                <a:solidFill>
                  <a:schemeClr val="bg1"/>
                </a:solidFill>
              </a:rPr>
              <a:t>绕过办法，泄露程序加载基址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RELRO GOT</a:t>
            </a:r>
            <a:r>
              <a:rPr lang="zh-CN" altLang="en-US" sz="3200" dirty="0" smtClean="0">
                <a:solidFill>
                  <a:schemeClr val="bg1"/>
                </a:solidFill>
              </a:rPr>
              <a:t>表只读保护，主要针对覆盖</a:t>
            </a:r>
            <a:r>
              <a:rPr lang="en-US" altLang="zh-CN" sz="3200" dirty="0" smtClean="0">
                <a:solidFill>
                  <a:schemeClr val="bg1"/>
                </a:solidFill>
              </a:rPr>
              <a:t>got</a:t>
            </a:r>
            <a:r>
              <a:rPr lang="zh-CN" altLang="en-US" sz="3200" dirty="0" smtClean="0">
                <a:solidFill>
                  <a:schemeClr val="bg1"/>
                </a:solidFill>
              </a:rPr>
              <a:t>表控制程序流的攻击。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RELRO</a:t>
            </a:r>
            <a:r>
              <a:rPr lang="zh-CN" altLang="en-US" sz="3200" dirty="0" smtClean="0">
                <a:solidFill>
                  <a:schemeClr val="bg1"/>
                </a:solidFill>
              </a:rPr>
              <a:t>无绕过方法</a:t>
            </a:r>
            <a:endParaRPr lang="zh-CN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ret2shellcode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1905506"/>
            <a:ext cx="105203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ret2shellcode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在可</a:t>
            </a:r>
            <a:r>
              <a:rPr lang="zh-CN" altLang="en-US" sz="3200" dirty="0" smtClean="0">
                <a:solidFill>
                  <a:schemeClr val="bg1"/>
                </a:solidFill>
              </a:rPr>
              <a:t>控返回值的情况下，只要能够让他跳到输入的</a:t>
            </a:r>
            <a:r>
              <a:rPr lang="en-US" altLang="zh-CN" sz="3200" dirty="0" smtClean="0">
                <a:solidFill>
                  <a:schemeClr val="bg1"/>
                </a:solidFill>
              </a:rPr>
              <a:t>shellcode</a:t>
            </a:r>
            <a:r>
              <a:rPr lang="zh-CN" altLang="en-US" sz="3200" dirty="0" smtClean="0">
                <a:solidFill>
                  <a:schemeClr val="bg1"/>
                </a:solidFill>
              </a:rPr>
              <a:t>处，即可获取</a:t>
            </a:r>
            <a:r>
              <a:rPr lang="en-US" altLang="zh-CN" sz="3200" dirty="0" smtClean="0">
                <a:solidFill>
                  <a:schemeClr val="bg1"/>
                </a:solidFill>
              </a:rPr>
              <a:t>shell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例</a:t>
            </a:r>
            <a:r>
              <a:rPr lang="en-US" altLang="zh-CN" sz="3200" dirty="0" smtClean="0">
                <a:solidFill>
                  <a:schemeClr val="bg1"/>
                </a:solidFill>
              </a:rPr>
              <a:t>pwn4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程序没有可以直接获取</a:t>
            </a:r>
            <a:r>
              <a:rPr lang="en-US" altLang="zh-CN" sz="3200" dirty="0" smtClean="0">
                <a:solidFill>
                  <a:schemeClr val="bg1"/>
                </a:solidFill>
              </a:rPr>
              <a:t>shell</a:t>
            </a:r>
            <a:r>
              <a:rPr lang="zh-CN" altLang="en-US" sz="3200" dirty="0" smtClean="0">
                <a:solidFill>
                  <a:schemeClr val="bg1"/>
                </a:solidFill>
              </a:rPr>
              <a:t>的函数，但是没有开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nx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例</a:t>
            </a:r>
            <a:r>
              <a:rPr lang="en-US" altLang="zh-CN" sz="3200" dirty="0" smtClean="0">
                <a:solidFill>
                  <a:schemeClr val="bg1"/>
                </a:solidFill>
              </a:rPr>
              <a:t>pwn5</a:t>
            </a:r>
            <a:endParaRPr lang="zh-CN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程序没有可以直接获取</a:t>
            </a:r>
            <a:r>
              <a:rPr lang="en-US" altLang="zh-CN" sz="3200" dirty="0" smtClean="0">
                <a:solidFill>
                  <a:schemeClr val="bg1"/>
                </a:solidFill>
              </a:rPr>
              <a:t>shell</a:t>
            </a:r>
            <a:r>
              <a:rPr lang="zh-CN" altLang="en-US" sz="3200" dirty="0" smtClean="0">
                <a:solidFill>
                  <a:schemeClr val="bg1"/>
                </a:solidFill>
              </a:rPr>
              <a:t>的函数，但是没有开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nx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ret2libc&amp;ret2text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2397948"/>
            <a:ext cx="105203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ret2libc&amp;ret2text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主要为了对抗</a:t>
            </a:r>
            <a:r>
              <a:rPr lang="en-US" altLang="zh-CN" sz="3200" dirty="0" smtClean="0">
                <a:solidFill>
                  <a:schemeClr val="bg1"/>
                </a:solidFill>
              </a:rPr>
              <a:t>DEP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 smtClean="0">
                <a:solidFill>
                  <a:schemeClr val="bg1"/>
                </a:solidFill>
              </a:rPr>
              <a:t>Data Execution Prevention</a:t>
            </a:r>
            <a:r>
              <a:rPr lang="zh-CN" altLang="en-US" sz="3200" dirty="0" smtClean="0">
                <a:solidFill>
                  <a:schemeClr val="bg1"/>
                </a:solidFill>
              </a:rPr>
              <a:t>）也就是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linux</a:t>
            </a:r>
            <a:r>
              <a:rPr lang="zh-CN" altLang="en-US" sz="3200" dirty="0" smtClean="0">
                <a:solidFill>
                  <a:schemeClr val="bg1"/>
                </a:solidFill>
              </a:rPr>
              <a:t>中的</a:t>
            </a:r>
            <a:r>
              <a:rPr lang="en-US" altLang="zh-CN" sz="3200" dirty="0" smtClean="0">
                <a:solidFill>
                  <a:schemeClr val="bg1"/>
                </a:solidFill>
              </a:rPr>
              <a:t>NX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利用函数调用规律，实现任意函数调用。</a:t>
            </a:r>
            <a:endParaRPr lang="zh-CN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ret2libc&amp;ret2text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135483" y="1206980"/>
            <a:ext cx="3028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en-US" altLang="zh-CN" sz="3200" dirty="0" err="1">
                <a:solidFill>
                  <a:schemeClr val="bg1"/>
                </a:solidFill>
              </a:rPr>
              <a:t>m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</a:t>
            </a:r>
            <a:r>
              <a:rPr lang="en-US" altLang="zh-CN" sz="3200" dirty="0" err="1">
                <a:solidFill>
                  <a:schemeClr val="bg1"/>
                </a:solidFill>
              </a:rPr>
              <a:t>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AAAA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AAAA</a:t>
                      </a:r>
                      <a:endParaRPr lang="en-US" altLang="zh-CN" sz="32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System </a:t>
                      </a:r>
                      <a:r>
                        <a:rPr lang="en-US" altLang="zh-CN" sz="3200" b="1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lang="zh-CN" altLang="en-US" sz="32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adjust </a:t>
                      </a:r>
                      <a:r>
                        <a:rPr lang="en-US" altLang="zh-CN" sz="3200" b="1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endParaRPr lang="en-US" altLang="zh-CN" sz="32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System arg1</a:t>
                      </a:r>
                      <a:endParaRPr lang="en-US" altLang="zh-CN" sz="32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…………</a:t>
                      </a:r>
                      <a:endParaRPr lang="en-US" altLang="zh-CN" sz="32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819060" y="2035305"/>
            <a:ext cx="1457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EBP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ret2libc&amp;ret2text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35483" y="1206980"/>
            <a:ext cx="3028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en-US" altLang="zh-CN" sz="3200" dirty="0" err="1">
                <a:solidFill>
                  <a:schemeClr val="bg1"/>
                </a:solidFill>
              </a:rPr>
              <a:t>m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</a:t>
            </a:r>
            <a:r>
              <a:rPr lang="en-US" altLang="zh-CN" sz="3200" dirty="0" err="1">
                <a:solidFill>
                  <a:schemeClr val="bg1"/>
                </a:solidFill>
              </a:rPr>
              <a:t>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rgbClr val="FF0000"/>
                </a:solidFill>
              </a:rPr>
              <a:t>ret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AAAA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AAAA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System </a:t>
                      </a:r>
                      <a:r>
                        <a:rPr lang="en-US" altLang="zh-CN" sz="320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adjust </a:t>
                      </a:r>
                      <a:r>
                        <a:rPr lang="en-US" altLang="zh-CN" sz="320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System</a:t>
                      </a:r>
                      <a:r>
                        <a:rPr lang="en-US" altLang="zh-CN" sz="3200" baseline="0" dirty="0" smtClean="0">
                          <a:solidFill>
                            <a:srgbClr val="FF0000"/>
                          </a:solidFill>
                        </a:rPr>
                        <a:t> arg1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…………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819060" y="2871884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252" y="2216890"/>
            <a:ext cx="13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IP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ret2libc&amp;ret2text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35483" y="1206980"/>
            <a:ext cx="302839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en-US" altLang="zh-CN" sz="3200" dirty="0" err="1">
                <a:solidFill>
                  <a:schemeClr val="bg1"/>
                </a:solidFill>
              </a:rPr>
              <a:t>m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</a:t>
            </a:r>
            <a:r>
              <a:rPr lang="en-US" altLang="zh-CN" sz="3200" dirty="0" err="1">
                <a:solidFill>
                  <a:schemeClr val="bg1"/>
                </a:solidFill>
              </a:rPr>
              <a:t>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system: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push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……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AAAA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AAAA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System </a:t>
                      </a:r>
                      <a:r>
                        <a:rPr lang="en-US" altLang="zh-CN" sz="320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adjust </a:t>
                      </a:r>
                      <a:r>
                        <a:rPr lang="en-US" altLang="zh-CN" sz="320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System</a:t>
                      </a:r>
                      <a:r>
                        <a:rPr lang="en-US" altLang="zh-CN" sz="3200" baseline="0" dirty="0" smtClean="0">
                          <a:solidFill>
                            <a:srgbClr val="FF0000"/>
                          </a:solidFill>
                        </a:rPr>
                        <a:t> arg1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…………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819060" y="3708467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252" y="3666314"/>
            <a:ext cx="13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IP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ret2libc&amp;ret2text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35483" y="1206980"/>
            <a:ext cx="302839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en-US" altLang="zh-CN" sz="3200" dirty="0" err="1">
                <a:solidFill>
                  <a:schemeClr val="bg1"/>
                </a:solidFill>
              </a:rPr>
              <a:t>m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</a:t>
            </a:r>
            <a:r>
              <a:rPr lang="en-US" altLang="zh-CN" sz="3200" dirty="0" err="1">
                <a:solidFill>
                  <a:schemeClr val="bg1"/>
                </a:solidFill>
              </a:rPr>
              <a:t>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system: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push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……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8572566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AAAA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AAAA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System </a:t>
                      </a:r>
                      <a:r>
                        <a:rPr lang="en-US" altLang="zh-CN" sz="320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adjust </a:t>
                      </a:r>
                      <a:r>
                        <a:rPr lang="en-US" altLang="zh-CN" sz="320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System</a:t>
                      </a:r>
                      <a:r>
                        <a:rPr lang="en-US" altLang="zh-CN" sz="3200" baseline="0" dirty="0" smtClean="0">
                          <a:solidFill>
                            <a:srgbClr val="FF0000"/>
                          </a:solidFill>
                        </a:rPr>
                        <a:t> arg1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…………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819060" y="3708467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97370" y="25625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252" y="5146520"/>
            <a:ext cx="13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IP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ret2libc&amp;ret2text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35483" y="1206980"/>
            <a:ext cx="416171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write(1,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addr</a:t>
            </a:r>
            <a:r>
              <a:rPr lang="en-US" altLang="zh-CN" sz="3200" dirty="0" smtClean="0">
                <a:solidFill>
                  <a:schemeClr val="bg1"/>
                </a:solidFill>
              </a:rPr>
              <a:t>, 0x8)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read(0,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addr</a:t>
            </a:r>
            <a:r>
              <a:rPr lang="en-US" altLang="zh-CN" sz="3200" dirty="0" smtClean="0">
                <a:solidFill>
                  <a:schemeClr val="bg1"/>
                </a:solidFill>
              </a:rPr>
              <a:t>, 0x100)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s</a:t>
            </a:r>
            <a:r>
              <a:rPr lang="en-US" altLang="zh-CN" sz="3200" dirty="0" smtClean="0">
                <a:solidFill>
                  <a:schemeClr val="bg1"/>
                </a:solidFill>
              </a:rPr>
              <a:t>ystem(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addr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7084230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write</a:t>
                      </a:r>
                      <a:r>
                        <a:rPr lang="en-US" altLang="zh-CN" sz="32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3200" baseline="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adjust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0x8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read </a:t>
                      </a:r>
                      <a:r>
                        <a:rPr lang="en-US" altLang="zh-CN" sz="320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330724" y="2045030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09034" y="25625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4979" y="1245892"/>
            <a:ext cx="13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IP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8061" y="3784136"/>
            <a:ext cx="2834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add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0xc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3624089" y="2337417"/>
            <a:ext cx="3837026" cy="2060805"/>
          </a:xfrm>
          <a:prstGeom prst="straightConnector1">
            <a:avLst/>
          </a:prstGeom>
          <a:ln w="76200">
            <a:solidFill>
              <a:srgbClr val="33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426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常用命令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256303" y="1274594"/>
            <a:ext cx="967939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调试代码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run </a:t>
            </a:r>
            <a:r>
              <a:rPr lang="zh-CN" altLang="en-US" sz="3200" dirty="0">
                <a:solidFill>
                  <a:schemeClr val="bg1"/>
                </a:solidFill>
              </a:rPr>
              <a:t>运行程序，简写为</a:t>
            </a:r>
            <a:r>
              <a:rPr lang="en-US" altLang="zh-CN" sz="3200" dirty="0">
                <a:solidFill>
                  <a:schemeClr val="bg1"/>
                </a:solidFill>
              </a:rPr>
              <a:t>r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next </a:t>
            </a:r>
            <a:r>
              <a:rPr lang="zh-CN" altLang="en-US" sz="3200" dirty="0">
                <a:solidFill>
                  <a:schemeClr val="bg1"/>
                </a:solidFill>
              </a:rPr>
              <a:t>单步跟踪，函数调用当作一条简单语句执行，简写为</a:t>
            </a:r>
            <a:r>
              <a:rPr lang="en-US" altLang="zh-CN" sz="3200" dirty="0">
                <a:solidFill>
                  <a:schemeClr val="bg1"/>
                </a:solidFill>
              </a:rPr>
              <a:t>n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step </a:t>
            </a:r>
            <a:r>
              <a:rPr lang="zh-CN" altLang="en-US" sz="3200" dirty="0">
                <a:solidFill>
                  <a:schemeClr val="bg1"/>
                </a:solidFill>
              </a:rPr>
              <a:t>单步跟踪，函数调用进入被调用函数内，简写为</a:t>
            </a:r>
            <a:r>
              <a:rPr lang="en-US" altLang="zh-CN" sz="3200" dirty="0">
                <a:solidFill>
                  <a:schemeClr val="bg1"/>
                </a:solidFill>
              </a:rPr>
              <a:t>s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finish </a:t>
            </a:r>
            <a:r>
              <a:rPr lang="zh-CN" altLang="en-US" sz="3200" dirty="0">
                <a:solidFill>
                  <a:schemeClr val="bg1"/>
                </a:solidFill>
              </a:rPr>
              <a:t>退出函数，简写为</a:t>
            </a:r>
            <a:r>
              <a:rPr lang="en-US" altLang="zh-CN" sz="3200" dirty="0">
                <a:solidFill>
                  <a:schemeClr val="bg1"/>
                </a:solidFill>
              </a:rPr>
              <a:t>fin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until </a:t>
            </a:r>
            <a:r>
              <a:rPr lang="zh-CN" altLang="en-US" sz="3200" dirty="0">
                <a:solidFill>
                  <a:schemeClr val="bg1"/>
                </a:solidFill>
              </a:rPr>
              <a:t>在一个循环内单步跟踪时，该命令可跳出循环，简写为</a:t>
            </a:r>
            <a:r>
              <a:rPr lang="en-US" altLang="zh-CN" sz="3200" dirty="0">
                <a:solidFill>
                  <a:schemeClr val="bg1"/>
                </a:solidFill>
              </a:rPr>
              <a:t>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continue </a:t>
            </a:r>
            <a:r>
              <a:rPr lang="zh-CN" altLang="en-US" sz="3200" dirty="0">
                <a:solidFill>
                  <a:schemeClr val="bg1"/>
                </a:solidFill>
              </a:rPr>
              <a:t>继续运行程序，简写为</a:t>
            </a:r>
            <a:r>
              <a:rPr lang="en-US" altLang="zh-CN" sz="3200" dirty="0">
                <a:solidFill>
                  <a:schemeClr val="bg1"/>
                </a:solidFill>
              </a:rPr>
              <a:t>c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ret2libc&amp;ret2text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35483" y="1206980"/>
            <a:ext cx="416171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write(1,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addr</a:t>
            </a:r>
            <a:r>
              <a:rPr lang="en-US" altLang="zh-CN" sz="3200" dirty="0" smtClean="0">
                <a:solidFill>
                  <a:schemeClr val="bg1"/>
                </a:solidFill>
              </a:rPr>
              <a:t>, 0x8)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read(0,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addr</a:t>
            </a:r>
            <a:r>
              <a:rPr lang="en-US" altLang="zh-CN" sz="3200" dirty="0" smtClean="0">
                <a:solidFill>
                  <a:schemeClr val="bg1"/>
                </a:solidFill>
              </a:rPr>
              <a:t>, 0x100)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s</a:t>
            </a:r>
            <a:r>
              <a:rPr lang="en-US" altLang="zh-CN" sz="3200" dirty="0" smtClean="0">
                <a:solidFill>
                  <a:schemeClr val="bg1"/>
                </a:solidFill>
              </a:rPr>
              <a:t>ystem(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addr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7084230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aseline="0" dirty="0" smtClean="0">
                          <a:solidFill>
                            <a:srgbClr val="FF0000"/>
                          </a:solidFill>
                        </a:rPr>
                        <a:t>read </a:t>
                      </a:r>
                      <a:r>
                        <a:rPr lang="en-US" altLang="zh-CN" sz="3200" baseline="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adjust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0x100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system </a:t>
                      </a:r>
                      <a:r>
                        <a:rPr lang="en-US" altLang="zh-CN" sz="320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5330724" y="2045030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09034" y="25625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4979" y="1722546"/>
            <a:ext cx="13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IP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8061" y="3784136"/>
            <a:ext cx="2834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add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0xc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3624089" y="2337417"/>
            <a:ext cx="3837026" cy="2060805"/>
          </a:xfrm>
          <a:prstGeom prst="straightConnector1">
            <a:avLst/>
          </a:prstGeom>
          <a:ln w="76200">
            <a:solidFill>
              <a:srgbClr val="33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ret2libc&amp;ret2text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135483" y="1206980"/>
            <a:ext cx="416171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write(1,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addr</a:t>
            </a:r>
            <a:r>
              <a:rPr lang="en-US" altLang="zh-CN" sz="3200" dirty="0" smtClean="0">
                <a:solidFill>
                  <a:schemeClr val="bg1"/>
                </a:solidFill>
              </a:rPr>
              <a:t>, 0x8)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read(0,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addr</a:t>
            </a:r>
            <a:r>
              <a:rPr lang="en-US" altLang="zh-CN" sz="3200" dirty="0" smtClean="0">
                <a:solidFill>
                  <a:schemeClr val="bg1"/>
                </a:solidFill>
              </a:rPr>
              <a:t>, 0x100)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s</a:t>
            </a:r>
            <a:r>
              <a:rPr lang="en-US" altLang="zh-CN" sz="3200" dirty="0" smtClean="0">
                <a:solidFill>
                  <a:schemeClr val="bg1"/>
                </a:solidFill>
              </a:rPr>
              <a:t>ystem(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addr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084230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aseline="0" dirty="0" smtClean="0">
                          <a:solidFill>
                            <a:srgbClr val="FF0000"/>
                          </a:solidFill>
                        </a:rPr>
                        <a:t>system </a:t>
                      </a:r>
                      <a:r>
                        <a:rPr lang="en-US" altLang="zh-CN" sz="3200" baseline="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adjust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err="1" smtClean="0">
                          <a:solidFill>
                            <a:srgbClr val="FF0000"/>
                          </a:solidFill>
                        </a:rPr>
                        <a:t>addr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330724" y="2045030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09034" y="25625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4979" y="2230546"/>
            <a:ext cx="132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IP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8061" y="3784136"/>
            <a:ext cx="28648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add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r>
              <a:rPr lang="en-US" altLang="zh-CN" sz="3200" dirty="0" smtClean="0">
                <a:solidFill>
                  <a:schemeClr val="bg1"/>
                </a:solidFill>
              </a:rPr>
              <a:t>, 0x4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3624089" y="2337417"/>
            <a:ext cx="3837026" cy="2060805"/>
          </a:xfrm>
          <a:prstGeom prst="straightConnector1">
            <a:avLst/>
          </a:prstGeom>
          <a:ln w="76200">
            <a:solidFill>
              <a:srgbClr val="33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rop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2397948"/>
            <a:ext cx="105203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rop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也是为了对抗</a:t>
            </a:r>
            <a:r>
              <a:rPr lang="en-US" altLang="zh-CN" sz="3200" dirty="0" smtClean="0">
                <a:solidFill>
                  <a:schemeClr val="bg1"/>
                </a:solidFill>
              </a:rPr>
              <a:t>DEP</a:t>
            </a:r>
            <a:r>
              <a:rPr lang="zh-CN" altLang="en-US" sz="3200" dirty="0" smtClean="0">
                <a:solidFill>
                  <a:schemeClr val="bg1"/>
                </a:solidFill>
              </a:rPr>
              <a:t>（</a:t>
            </a:r>
            <a:r>
              <a:rPr lang="en-US" altLang="zh-CN" sz="3200" dirty="0" smtClean="0">
                <a:solidFill>
                  <a:schemeClr val="bg1"/>
                </a:solidFill>
              </a:rPr>
              <a:t>Data Execution Prevention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这里利用带有</a:t>
            </a:r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r>
              <a:rPr lang="zh-CN" altLang="en-US" sz="3200" dirty="0" smtClean="0">
                <a:solidFill>
                  <a:schemeClr val="bg1"/>
                </a:solidFill>
              </a:rPr>
              <a:t>的</a:t>
            </a:r>
            <a:r>
              <a:rPr lang="en-US" altLang="zh-CN" sz="3200" dirty="0" smtClean="0">
                <a:solidFill>
                  <a:schemeClr val="bg1"/>
                </a:solidFill>
              </a:rPr>
              <a:t>gadget</a:t>
            </a:r>
            <a:r>
              <a:rPr lang="zh-CN" altLang="en-US" sz="3200" dirty="0" smtClean="0">
                <a:solidFill>
                  <a:schemeClr val="bg1"/>
                </a:solidFill>
              </a:rPr>
              <a:t>实现一些完整的功能。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通过不断的在带有</a:t>
            </a:r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r>
              <a:rPr lang="zh-CN" altLang="en-US" sz="3200" dirty="0" smtClean="0">
                <a:solidFill>
                  <a:schemeClr val="bg1"/>
                </a:solidFill>
              </a:rPr>
              <a:t>的</a:t>
            </a:r>
            <a:r>
              <a:rPr lang="en-US" altLang="zh-CN" sz="3200" dirty="0" smtClean="0">
                <a:solidFill>
                  <a:schemeClr val="bg1"/>
                </a:solidFill>
              </a:rPr>
              <a:t>gadget</a:t>
            </a:r>
            <a:r>
              <a:rPr lang="zh-CN" altLang="en-US" sz="3200" dirty="0" smtClean="0">
                <a:solidFill>
                  <a:schemeClr val="bg1"/>
                </a:solidFill>
              </a:rPr>
              <a:t>中跳转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一直</a:t>
            </a:r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ret…</a:t>
            </a:r>
            <a:endParaRPr lang="zh-CN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rop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chain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46255" y="1060144"/>
            <a:ext cx="29209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gadget1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xor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ret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084230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aseline="0" dirty="0" smtClean="0">
                          <a:solidFill>
                            <a:srgbClr val="FF0000"/>
                          </a:solidFill>
                        </a:rPr>
                        <a:t>gadget1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dirty="0" smtClean="0">
                          <a:solidFill>
                            <a:srgbClr val="FF0000"/>
                          </a:solidFill>
                        </a:rPr>
                        <a:t>gadget2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dirty="0" smtClean="0">
                          <a:solidFill>
                            <a:srgbClr val="FF0000"/>
                          </a:solidFill>
                        </a:rPr>
                        <a:t>gadget3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376091" y="1061048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09034" y="25625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46255" y="2888538"/>
            <a:ext cx="20649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gadget2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inc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ret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6255" y="4716932"/>
            <a:ext cx="31165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gadget3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ecx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ret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rop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chain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46255" y="1060144"/>
            <a:ext cx="29209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gadget1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xor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ret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084230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aseline="0" dirty="0" smtClean="0">
                          <a:solidFill>
                            <a:srgbClr val="FF0000"/>
                          </a:solidFill>
                        </a:rPr>
                        <a:t>gadget1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dirty="0" smtClean="0">
                          <a:solidFill>
                            <a:srgbClr val="FF0000"/>
                          </a:solidFill>
                        </a:rPr>
                        <a:t>gadget2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dirty="0" smtClean="0">
                          <a:solidFill>
                            <a:srgbClr val="FF0000"/>
                          </a:solidFill>
                        </a:rPr>
                        <a:t>gadget3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376091" y="1061048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09034" y="25625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46255" y="2888538"/>
            <a:ext cx="20649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gadget2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inc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ret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6255" y="4716932"/>
            <a:ext cx="31165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gadget3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ecx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ret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sp>
        <p:nvSpPr>
          <p:cNvPr id="2" name="左大括号 1"/>
          <p:cNvSpPr/>
          <p:nvPr/>
        </p:nvSpPr>
        <p:spPr>
          <a:xfrm rot="10800000">
            <a:off x="3633191" y="1105910"/>
            <a:ext cx="804753" cy="5134916"/>
          </a:xfrm>
          <a:prstGeom prst="leftBrac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18787" y="3374749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solidFill>
                  <a:srgbClr val="FF0000"/>
                </a:solidFill>
              </a:rPr>
              <a:t>m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ov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ecx</a:t>
            </a:r>
            <a:r>
              <a:rPr lang="zh-CN" altLang="en-US" sz="3200" dirty="0" smtClean="0">
                <a:solidFill>
                  <a:srgbClr val="FF0000"/>
                </a:solidFill>
              </a:rPr>
              <a:t>，</a:t>
            </a:r>
            <a:r>
              <a:rPr lang="en-US" altLang="zh-CN" sz="3200" dirty="0" smtClean="0">
                <a:solidFill>
                  <a:srgbClr val="FF0000"/>
                </a:solidFill>
              </a:rPr>
              <a:t>1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rop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operations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1803588"/>
            <a:ext cx="105203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读写寄存器和内存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+ 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ecx</a:t>
            </a:r>
            <a:r>
              <a:rPr lang="en-US" altLang="zh-CN" sz="3200" dirty="0" smtClean="0">
                <a:solidFill>
                  <a:schemeClr val="bg1"/>
                </a:solidFill>
              </a:rPr>
              <a:t> 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[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r>
              <a:rPr lang="en-US" altLang="zh-CN" sz="3200" dirty="0" smtClean="0">
                <a:solidFill>
                  <a:schemeClr val="bg1"/>
                </a:solidFill>
              </a:rPr>
              <a:t>],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ecx</a:t>
            </a:r>
            <a:r>
              <a:rPr lang="en-US" altLang="zh-CN" sz="3200" dirty="0" smtClean="0">
                <a:solidFill>
                  <a:schemeClr val="bg1"/>
                </a:solidFill>
              </a:rPr>
              <a:t> 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调用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syscall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int</a:t>
            </a:r>
            <a:r>
              <a:rPr lang="en-US" altLang="zh-CN" sz="3200" dirty="0" smtClean="0">
                <a:solidFill>
                  <a:schemeClr val="bg1"/>
                </a:solidFill>
              </a:rPr>
              <a:t> 0x80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调用函数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ret2libc + pop xxx + ret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</a:t>
            </a:r>
            <a:r>
              <a:rPr lang="en-US" altLang="zh-CN" sz="2800" dirty="0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rop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operations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1803588"/>
            <a:ext cx="105203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算术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zh-CN" altLang="en-US" sz="3200" dirty="0" smtClean="0">
                <a:solidFill>
                  <a:schemeClr val="bg1"/>
                </a:solidFill>
              </a:rPr>
              <a:t>逻辑运算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add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ecx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xor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ecx</a:t>
            </a:r>
            <a:r>
              <a:rPr lang="en-US" altLang="zh-CN" sz="3200" dirty="0" smtClean="0">
                <a:solidFill>
                  <a:schemeClr val="bg1"/>
                </a:solidFill>
              </a:rPr>
              <a:t> 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and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ecx</a:t>
            </a:r>
            <a:r>
              <a:rPr lang="en-US" altLang="zh-CN" sz="3200" dirty="0" smtClean="0">
                <a:solidFill>
                  <a:schemeClr val="bg1"/>
                </a:solidFill>
              </a:rPr>
              <a:t> 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shr</a:t>
            </a:r>
            <a:r>
              <a:rPr lang="en-US" altLang="zh-CN" sz="3200" dirty="0" smtClean="0">
                <a:solidFill>
                  <a:schemeClr val="bg1"/>
                </a:solidFill>
              </a:rPr>
              <a:t> … 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修改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esp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leave 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条件跳转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cmp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edx</a:t>
            </a:r>
            <a:r>
              <a:rPr lang="en-US" altLang="zh-CN" sz="3200" dirty="0" smtClean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dword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ptr</a:t>
            </a:r>
            <a:r>
              <a:rPr lang="en-US" altLang="zh-CN" sz="3200" dirty="0" smtClean="0">
                <a:solidFill>
                  <a:schemeClr val="bg1"/>
                </a:solidFill>
              </a:rPr>
              <a:t> [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rdi</a:t>
            </a:r>
            <a:r>
              <a:rPr lang="en-US" altLang="zh-CN" sz="3200" dirty="0" smtClean="0">
                <a:solidFill>
                  <a:schemeClr val="bg1"/>
                </a:solidFill>
              </a:rPr>
              <a:t> + 4] ;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jb</a:t>
            </a:r>
            <a:r>
              <a:rPr lang="en-US" altLang="zh-CN" sz="3200" dirty="0" smtClean="0">
                <a:solidFill>
                  <a:schemeClr val="bg1"/>
                </a:solidFill>
              </a:rPr>
              <a:t> 0x2da8e ; ret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基础知识：写入寄存器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1520815"/>
            <a:ext cx="105203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写入寄存器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reg</a:t>
            </a:r>
            <a:r>
              <a:rPr lang="en-US" altLang="zh-CN" sz="3200" dirty="0" smtClean="0">
                <a:solidFill>
                  <a:schemeClr val="bg1"/>
                </a:solidFill>
              </a:rPr>
              <a:t> 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xchg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reg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reg</a:t>
            </a:r>
            <a:r>
              <a:rPr lang="en-US" altLang="zh-CN" sz="3200" dirty="0" smtClean="0">
                <a:solidFill>
                  <a:schemeClr val="bg1"/>
                </a:solidFill>
              </a:rPr>
              <a:t> 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reg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reg</a:t>
            </a:r>
            <a:r>
              <a:rPr lang="en-US" altLang="zh-CN" sz="3200" dirty="0" smtClean="0">
                <a:solidFill>
                  <a:schemeClr val="bg1"/>
                </a:solidFill>
              </a:rPr>
              <a:t> 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… 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基础知识：写入寄存器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46255" y="1060144"/>
            <a:ext cx="209384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gadget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ebx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>
                <a:solidFill>
                  <a:schemeClr val="bg1"/>
                </a:solidFill>
              </a:rPr>
              <a:t>ret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084230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aseline="0" dirty="0" smtClean="0">
                          <a:solidFill>
                            <a:srgbClr val="FF0000"/>
                          </a:solidFill>
                        </a:rPr>
                        <a:t>gadget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dirty="0" smtClean="0">
                          <a:solidFill>
                            <a:srgbClr val="FF0000"/>
                          </a:solidFill>
                        </a:rPr>
                        <a:t>0xAAAAAAA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dirty="0" smtClean="0">
                          <a:solidFill>
                            <a:srgbClr val="FF0000"/>
                          </a:solidFill>
                        </a:rPr>
                        <a:t>0xBBBBBBBB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0" dirty="0" smtClean="0">
                          <a:solidFill>
                            <a:srgbClr val="FF0000"/>
                          </a:solidFill>
                        </a:rPr>
                        <a:t>next</a:t>
                      </a:r>
                      <a:r>
                        <a:rPr lang="en-US" altLang="zh-CN" sz="3200" b="0" baseline="0" dirty="0" smtClean="0">
                          <a:solidFill>
                            <a:srgbClr val="FF0000"/>
                          </a:solidFill>
                        </a:rPr>
                        <a:t> gadget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376091" y="1061048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09034" y="25625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上下箭头 7"/>
          <p:cNvSpPr/>
          <p:nvPr/>
        </p:nvSpPr>
        <p:spPr>
          <a:xfrm>
            <a:off x="1641716" y="3268980"/>
            <a:ext cx="502920" cy="1531620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64836" y="5290691"/>
            <a:ext cx="3768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solidFill>
                  <a:srgbClr val="FF0000"/>
                </a:solidFill>
              </a:rPr>
              <a:t>eax</a:t>
            </a:r>
            <a:r>
              <a:rPr lang="en-US" altLang="zh-CN" sz="3200" dirty="0" smtClean="0">
                <a:solidFill>
                  <a:srgbClr val="FF0000"/>
                </a:solidFill>
              </a:rPr>
              <a:t> = 0xAAAAAAAA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err="1" smtClean="0">
                <a:solidFill>
                  <a:srgbClr val="FF0000"/>
                </a:solidFill>
              </a:rPr>
              <a:t>ebx</a:t>
            </a:r>
            <a:r>
              <a:rPr lang="en-US" altLang="zh-CN" sz="3200" dirty="0" smtClean="0">
                <a:solidFill>
                  <a:srgbClr val="FF0000"/>
                </a:solidFill>
              </a:rPr>
              <a:t> = 0xBBBBBBBBB</a:t>
            </a:r>
            <a:endParaRPr lang="en-US" altLang="zh-CN" sz="32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基础知识：写入内存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1520815"/>
            <a:ext cx="105203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写入内存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[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reg</a:t>
            </a:r>
            <a:r>
              <a:rPr lang="en-US" altLang="zh-CN" sz="3200" dirty="0" smtClean="0">
                <a:solidFill>
                  <a:schemeClr val="bg1"/>
                </a:solidFill>
              </a:rPr>
              <a:t>]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reg</a:t>
            </a:r>
            <a:r>
              <a:rPr lang="en-US" altLang="zh-CN" sz="3200" dirty="0" smtClean="0">
                <a:solidFill>
                  <a:schemeClr val="bg1"/>
                </a:solidFill>
              </a:rPr>
              <a:t> 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[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reg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+ xxx]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reg</a:t>
            </a:r>
            <a:r>
              <a:rPr lang="en-US" altLang="zh-CN" sz="3200" dirty="0" smtClean="0">
                <a:solidFill>
                  <a:schemeClr val="bg1"/>
                </a:solidFill>
              </a:rPr>
              <a:t> + ret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… 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426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工具介绍：</a:t>
            </a:r>
            <a:r>
              <a:rPr lang="en-US" altLang="zh-CN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常用命令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258612" y="1274594"/>
            <a:ext cx="96747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查看运行时数据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print </a:t>
            </a:r>
            <a:r>
              <a:rPr lang="zh-CN" altLang="en-US" sz="3200" dirty="0" smtClean="0">
                <a:solidFill>
                  <a:schemeClr val="bg1"/>
                </a:solidFill>
              </a:rPr>
              <a:t>打印有符号的变量</a:t>
            </a:r>
            <a:r>
              <a:rPr lang="zh-CN" altLang="en-US" sz="3200" dirty="0">
                <a:solidFill>
                  <a:schemeClr val="bg1"/>
                </a:solidFill>
              </a:rPr>
              <a:t>、字符串、表达式等的值，可简写为</a:t>
            </a:r>
            <a:r>
              <a:rPr lang="en-US" altLang="zh-CN" sz="3200" dirty="0">
                <a:solidFill>
                  <a:schemeClr val="bg1"/>
                </a:solidFill>
              </a:rPr>
              <a:t>p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stack </a:t>
            </a:r>
            <a:r>
              <a:rPr lang="zh-CN" altLang="en-US" sz="3200" dirty="0">
                <a:solidFill>
                  <a:schemeClr val="bg1"/>
                </a:solidFill>
              </a:rPr>
              <a:t>查看栈数据，后可跟</a:t>
            </a:r>
            <a:r>
              <a:rPr lang="zh-CN" altLang="en-US" sz="3200" dirty="0" smtClean="0">
                <a:solidFill>
                  <a:schemeClr val="bg1"/>
                </a:solidFill>
              </a:rPr>
              <a:t>数字输出指定行数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x </a:t>
            </a:r>
            <a:r>
              <a:rPr lang="zh-CN" altLang="en-US" sz="3200" dirty="0">
                <a:solidFill>
                  <a:schemeClr val="bg1"/>
                </a:solidFill>
              </a:rPr>
              <a:t>以格式化的形式</a:t>
            </a:r>
            <a:r>
              <a:rPr lang="zh-CN" altLang="en-US" sz="3200" dirty="0" smtClean="0">
                <a:solidFill>
                  <a:schemeClr val="bg1"/>
                </a:solidFill>
              </a:rPr>
              <a:t>打印内存数据，格式为</a:t>
            </a:r>
            <a:r>
              <a:rPr lang="en-US" altLang="zh-CN" sz="3200" dirty="0" smtClean="0">
                <a:solidFill>
                  <a:schemeClr val="bg1"/>
                </a:solidFill>
              </a:rPr>
              <a:t>x/FMT address</a:t>
            </a:r>
            <a:r>
              <a:rPr lang="zh-CN" altLang="en-US" sz="3200" dirty="0" smtClean="0">
                <a:solidFill>
                  <a:schemeClr val="bg1"/>
                </a:solidFill>
              </a:rPr>
              <a:t>，格式字符串有</a:t>
            </a:r>
            <a:r>
              <a:rPr lang="en-US" altLang="zh-CN" sz="3200" dirty="0" smtClean="0">
                <a:solidFill>
                  <a:schemeClr val="bg1"/>
                </a:solidFill>
              </a:rPr>
              <a:t>o(</a:t>
            </a:r>
            <a:r>
              <a:rPr lang="zh-CN" altLang="en-US" sz="3200" dirty="0" smtClean="0">
                <a:solidFill>
                  <a:schemeClr val="bg1"/>
                </a:solidFill>
              </a:rPr>
              <a:t>八进制</a:t>
            </a:r>
            <a:r>
              <a:rPr lang="en-US" altLang="zh-CN" sz="3200" dirty="0" smtClean="0">
                <a:solidFill>
                  <a:schemeClr val="bg1"/>
                </a:solidFill>
              </a:rPr>
              <a:t>), x(</a:t>
            </a:r>
            <a:r>
              <a:rPr lang="zh-CN" altLang="en-US" sz="3200" dirty="0" smtClean="0">
                <a:solidFill>
                  <a:schemeClr val="bg1"/>
                </a:solidFill>
              </a:rPr>
              <a:t>十六进制</a:t>
            </a:r>
            <a:r>
              <a:rPr lang="en-US" altLang="zh-CN" sz="3200" dirty="0" smtClean="0">
                <a:solidFill>
                  <a:schemeClr val="bg1"/>
                </a:solidFill>
              </a:rPr>
              <a:t>), d(</a:t>
            </a:r>
            <a:r>
              <a:rPr lang="zh-CN" altLang="en-US" sz="3200" dirty="0" smtClean="0">
                <a:solidFill>
                  <a:schemeClr val="bg1"/>
                </a:solidFill>
              </a:rPr>
              <a:t>十进制</a:t>
            </a:r>
            <a:r>
              <a:rPr lang="en-US" altLang="zh-CN" sz="3200" dirty="0" smtClean="0">
                <a:solidFill>
                  <a:schemeClr val="bg1"/>
                </a:solidFill>
              </a:rPr>
              <a:t>), u(</a:t>
            </a:r>
            <a:r>
              <a:rPr lang="zh-CN" altLang="en-US" sz="3200" dirty="0" smtClean="0">
                <a:solidFill>
                  <a:schemeClr val="bg1"/>
                </a:solidFill>
              </a:rPr>
              <a:t>无符号十进制</a:t>
            </a:r>
            <a:r>
              <a:rPr lang="en-US" altLang="zh-CN" sz="3200" dirty="0" smtClean="0">
                <a:solidFill>
                  <a:schemeClr val="bg1"/>
                </a:solidFill>
              </a:rPr>
              <a:t>),t(</a:t>
            </a:r>
            <a:r>
              <a:rPr lang="zh-CN" altLang="en-US" sz="3200" dirty="0" smtClean="0">
                <a:solidFill>
                  <a:schemeClr val="bg1"/>
                </a:solidFill>
              </a:rPr>
              <a:t>二进制</a:t>
            </a:r>
            <a:r>
              <a:rPr lang="en-US" altLang="zh-CN" sz="3200" dirty="0" smtClean="0">
                <a:solidFill>
                  <a:schemeClr val="bg1"/>
                </a:solidFill>
              </a:rPr>
              <a:t>), f(</a:t>
            </a:r>
            <a:r>
              <a:rPr lang="zh-CN" altLang="en-US" sz="3200" dirty="0" smtClean="0">
                <a:solidFill>
                  <a:schemeClr val="bg1"/>
                </a:solidFill>
              </a:rPr>
              <a:t>浮点数</a:t>
            </a:r>
            <a:r>
              <a:rPr lang="en-US" altLang="zh-CN" sz="3200" dirty="0" smtClean="0">
                <a:solidFill>
                  <a:schemeClr val="bg1"/>
                </a:solidFill>
              </a:rPr>
              <a:t>), a(</a:t>
            </a:r>
            <a:r>
              <a:rPr lang="zh-CN" altLang="en-US" sz="3200" dirty="0" smtClean="0">
                <a:solidFill>
                  <a:schemeClr val="bg1"/>
                </a:solidFill>
              </a:rPr>
              <a:t>地址</a:t>
            </a:r>
            <a:r>
              <a:rPr lang="en-US" altLang="zh-CN" sz="3200" dirty="0" smtClean="0">
                <a:solidFill>
                  <a:schemeClr val="bg1"/>
                </a:solidFill>
              </a:rPr>
              <a:t>),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</a:t>
            </a:r>
            <a:r>
              <a:rPr lang="en-US" altLang="zh-CN" sz="3200" dirty="0" smtClean="0">
                <a:solidFill>
                  <a:schemeClr val="bg1"/>
                </a:solidFill>
              </a:rPr>
              <a:t>(</a:t>
            </a:r>
            <a:r>
              <a:rPr lang="zh-CN" altLang="en-US" sz="3200" dirty="0">
                <a:solidFill>
                  <a:schemeClr val="bg1"/>
                </a:solidFill>
              </a:rPr>
              <a:t>指令</a:t>
            </a:r>
            <a:r>
              <a:rPr lang="en-US" altLang="zh-CN" sz="3200" dirty="0" smtClean="0">
                <a:solidFill>
                  <a:schemeClr val="bg1"/>
                </a:solidFill>
              </a:rPr>
              <a:t>), c(</a:t>
            </a:r>
            <a:r>
              <a:rPr lang="zh-CN" altLang="en-US" sz="3200" dirty="0">
                <a:solidFill>
                  <a:schemeClr val="bg1"/>
                </a:solidFill>
              </a:rPr>
              <a:t>字符</a:t>
            </a:r>
            <a:r>
              <a:rPr lang="en-US" altLang="zh-CN" sz="3200" dirty="0" smtClean="0">
                <a:solidFill>
                  <a:schemeClr val="bg1"/>
                </a:solidFill>
              </a:rPr>
              <a:t>), s(</a:t>
            </a:r>
            <a:r>
              <a:rPr lang="zh-CN" altLang="en-US" sz="3200" dirty="0" smtClean="0">
                <a:solidFill>
                  <a:schemeClr val="bg1"/>
                </a:solidFill>
              </a:rPr>
              <a:t>字符串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z(</a:t>
            </a:r>
            <a:r>
              <a:rPr lang="zh-CN" altLang="en-US" sz="3200" dirty="0" smtClean="0">
                <a:solidFill>
                  <a:schemeClr val="bg1"/>
                </a:solidFill>
              </a:rPr>
              <a:t>十六进制对齐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r>
              <a:rPr lang="zh-CN" altLang="en-US" sz="3200" dirty="0" smtClean="0">
                <a:solidFill>
                  <a:schemeClr val="bg1"/>
                </a:solidFill>
              </a:rPr>
              <a:t>。同时在</a:t>
            </a:r>
            <a:r>
              <a:rPr lang="en-US" altLang="zh-CN" sz="3200" dirty="0" smtClean="0">
                <a:solidFill>
                  <a:schemeClr val="bg1"/>
                </a:solidFill>
              </a:rPr>
              <a:t>FMT</a:t>
            </a:r>
            <a:r>
              <a:rPr lang="zh-CN" altLang="en-US" sz="3200" dirty="0" smtClean="0">
                <a:solidFill>
                  <a:schemeClr val="bg1"/>
                </a:solidFill>
              </a:rPr>
              <a:t>后面还可以加上每个单元的</a:t>
            </a:r>
            <a:r>
              <a:rPr lang="en-US" altLang="zh-CN" sz="3200" dirty="0" smtClean="0">
                <a:solidFill>
                  <a:schemeClr val="bg1"/>
                </a:solidFill>
              </a:rPr>
              <a:t>size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b(1</a:t>
            </a:r>
            <a:r>
              <a:rPr lang="zh-CN" altLang="en-US" sz="3200" dirty="0" smtClean="0">
                <a:solidFill>
                  <a:schemeClr val="bg1"/>
                </a:solidFill>
              </a:rPr>
              <a:t>字节</a:t>
            </a:r>
            <a:r>
              <a:rPr lang="en-US" altLang="zh-CN" sz="3200" dirty="0" smtClean="0">
                <a:solidFill>
                  <a:schemeClr val="bg1"/>
                </a:solidFill>
              </a:rPr>
              <a:t>), h(2</a:t>
            </a:r>
            <a:r>
              <a:rPr lang="zh-CN" altLang="en-US" sz="3200" dirty="0" smtClean="0">
                <a:solidFill>
                  <a:schemeClr val="bg1"/>
                </a:solidFill>
              </a:rPr>
              <a:t>字节</a:t>
            </a:r>
            <a:r>
              <a:rPr lang="en-US" altLang="zh-CN" sz="3200" dirty="0" smtClean="0">
                <a:solidFill>
                  <a:schemeClr val="bg1"/>
                </a:solidFill>
              </a:rPr>
              <a:t>), w(4</a:t>
            </a:r>
            <a:r>
              <a:rPr lang="zh-CN" altLang="en-US" sz="3200" dirty="0" smtClean="0">
                <a:solidFill>
                  <a:schemeClr val="bg1"/>
                </a:solidFill>
              </a:rPr>
              <a:t>字节</a:t>
            </a:r>
            <a:r>
              <a:rPr lang="en-US" altLang="zh-CN" sz="3200" dirty="0" smtClean="0">
                <a:solidFill>
                  <a:schemeClr val="bg1"/>
                </a:solidFill>
              </a:rPr>
              <a:t>), g(8</a:t>
            </a:r>
            <a:r>
              <a:rPr lang="zh-CN" altLang="en-US" sz="3200" dirty="0" smtClean="0">
                <a:solidFill>
                  <a:schemeClr val="bg1"/>
                </a:solidFill>
              </a:rPr>
              <a:t>字节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基础知识：写入内存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46255" y="1060144"/>
            <a:ext cx="3406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next gadget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err="1" smtClean="0">
                <a:solidFill>
                  <a:schemeClr val="bg1"/>
                </a:solidFill>
              </a:rPr>
              <a:t>mov</a:t>
            </a:r>
            <a:r>
              <a:rPr lang="en-US" altLang="zh-CN" sz="3200" dirty="0" smtClean="0">
                <a:solidFill>
                  <a:schemeClr val="bg1"/>
                </a:solidFill>
              </a:rPr>
              <a:t> [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r>
              <a:rPr lang="en-US" altLang="zh-CN" sz="3200" dirty="0" smtClean="0">
                <a:solidFill>
                  <a:schemeClr val="bg1"/>
                </a:solidFill>
              </a:rPr>
              <a:t>]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ebx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indent="457200"/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084230" y="1060314"/>
          <a:ext cx="2756120" cy="5029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56120"/>
              </a:tblGrid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aseline="0" dirty="0" smtClean="0">
                          <a:solidFill>
                            <a:srgbClr val="FF0000"/>
                          </a:solidFill>
                        </a:rPr>
                        <a:t>gadget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dirty="0" smtClean="0">
                          <a:solidFill>
                            <a:srgbClr val="FF0000"/>
                          </a:solidFill>
                        </a:rPr>
                        <a:t>0xAAAAAAA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dirty="0" smtClean="0">
                          <a:solidFill>
                            <a:srgbClr val="FF0000"/>
                          </a:solidFill>
                        </a:rPr>
                        <a:t>0xBBBBBBBB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0" dirty="0" smtClean="0">
                          <a:solidFill>
                            <a:srgbClr val="FF0000"/>
                          </a:solidFill>
                        </a:rPr>
                        <a:t>next</a:t>
                      </a:r>
                      <a:r>
                        <a:rPr lang="en-US" altLang="zh-CN" sz="3200" b="0" baseline="0" dirty="0" smtClean="0">
                          <a:solidFill>
                            <a:srgbClr val="FF0000"/>
                          </a:solidFill>
                        </a:rPr>
                        <a:t> gadget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US" altLang="zh-CN" sz="32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376091" y="1061048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E</a:t>
            </a:r>
            <a:r>
              <a:rPr lang="en-US" altLang="zh-CN" sz="3200" dirty="0" smtClean="0">
                <a:solidFill>
                  <a:schemeClr val="bg1"/>
                </a:solidFill>
              </a:rPr>
              <a:t>SP   &gt;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09034" y="25625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STACK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上下箭头 7"/>
          <p:cNvSpPr/>
          <p:nvPr/>
        </p:nvSpPr>
        <p:spPr>
          <a:xfrm>
            <a:off x="1641716" y="3268980"/>
            <a:ext cx="502920" cy="1531620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0" y="5439776"/>
            <a:ext cx="5872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[0xAAAAAAAA] = 0xBBBBBBBBB</a:t>
            </a:r>
            <a:endParaRPr lang="en-US" altLang="zh-CN" sz="32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基础知识：调用系统调用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1520815"/>
            <a:ext cx="105203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sys_execve</a:t>
            </a:r>
            <a:r>
              <a:rPr lang="zh-CN" altLang="en-US" sz="3200" dirty="0" smtClean="0">
                <a:solidFill>
                  <a:schemeClr val="bg1"/>
                </a:solidFill>
              </a:rPr>
              <a:t>（“</a:t>
            </a:r>
            <a:r>
              <a:rPr lang="en-US" altLang="zh-CN" sz="3200" dirty="0" smtClean="0">
                <a:solidFill>
                  <a:schemeClr val="bg1"/>
                </a:solidFill>
              </a:rPr>
              <a:t>/bin/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sh</a:t>
            </a:r>
            <a:r>
              <a:rPr lang="zh-CN" altLang="en-US" sz="3200" dirty="0" smtClean="0">
                <a:solidFill>
                  <a:schemeClr val="bg1"/>
                </a:solidFill>
              </a:rPr>
              <a:t>”，</a:t>
            </a:r>
            <a:r>
              <a:rPr lang="en-US" altLang="zh-CN" sz="3200" dirty="0" smtClean="0">
                <a:solidFill>
                  <a:schemeClr val="bg1"/>
                </a:solidFill>
              </a:rPr>
              <a:t>NULL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smtClean="0">
                <a:solidFill>
                  <a:schemeClr val="bg1"/>
                </a:solidFill>
              </a:rPr>
              <a:t>NULL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内存写，将</a:t>
            </a:r>
            <a:r>
              <a:rPr lang="en-US" altLang="zh-CN" sz="3200" dirty="0" smtClean="0">
                <a:solidFill>
                  <a:schemeClr val="bg1"/>
                </a:solidFill>
              </a:rPr>
              <a:t>/bin/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sh</a:t>
            </a:r>
            <a:r>
              <a:rPr lang="zh-CN" altLang="en-US" sz="3200" dirty="0" smtClean="0">
                <a:solidFill>
                  <a:schemeClr val="bg1"/>
                </a:solidFill>
              </a:rPr>
              <a:t>写入到内存中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寄存器写，将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eax</a:t>
            </a:r>
            <a:r>
              <a:rPr lang="zh-CN" altLang="en-US" sz="3200" dirty="0" smtClean="0">
                <a:solidFill>
                  <a:schemeClr val="bg1"/>
                </a:solidFill>
              </a:rPr>
              <a:t>写入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execve</a:t>
            </a:r>
            <a:r>
              <a:rPr lang="zh-CN" altLang="en-US" sz="3200" dirty="0" smtClean="0">
                <a:solidFill>
                  <a:schemeClr val="bg1"/>
                </a:solidFill>
              </a:rPr>
              <a:t>的调用号，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ebx</a:t>
            </a:r>
            <a:r>
              <a:rPr lang="zh-CN" altLang="en-US" sz="3200" dirty="0" smtClean="0">
                <a:solidFill>
                  <a:schemeClr val="bg1"/>
                </a:solidFill>
              </a:rPr>
              <a:t>写入</a:t>
            </a:r>
            <a:r>
              <a:rPr lang="en-US" altLang="zh-CN" sz="3200" dirty="0" smtClean="0">
                <a:solidFill>
                  <a:schemeClr val="bg1"/>
                </a:solidFill>
              </a:rPr>
              <a:t>/bin/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sh</a:t>
            </a:r>
            <a:r>
              <a:rPr lang="zh-CN" altLang="en-US" sz="3200" dirty="0" smtClean="0">
                <a:solidFill>
                  <a:schemeClr val="bg1"/>
                </a:solidFill>
              </a:rPr>
              <a:t>的地址，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ecx</a:t>
            </a:r>
            <a:r>
              <a:rPr lang="zh-CN" altLang="en-US" sz="3200" dirty="0" smtClean="0">
                <a:solidFill>
                  <a:schemeClr val="bg1"/>
                </a:solidFill>
              </a:rPr>
              <a:t>为</a:t>
            </a:r>
            <a:r>
              <a:rPr lang="en-US" altLang="zh-CN" sz="3200" dirty="0" smtClean="0">
                <a:solidFill>
                  <a:schemeClr val="bg1"/>
                </a:solidFill>
              </a:rPr>
              <a:t>NULL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edx</a:t>
            </a:r>
            <a:r>
              <a:rPr lang="zh-CN" altLang="en-US" sz="3200" dirty="0" smtClean="0">
                <a:solidFill>
                  <a:schemeClr val="bg1"/>
                </a:solidFill>
              </a:rPr>
              <a:t>为</a:t>
            </a:r>
            <a:r>
              <a:rPr lang="en-US" altLang="zh-CN" sz="3200" dirty="0" smtClean="0">
                <a:solidFill>
                  <a:schemeClr val="bg1"/>
                </a:solidFill>
              </a:rPr>
              <a:t>NULL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跳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int</a:t>
            </a:r>
            <a:r>
              <a:rPr lang="en-US" altLang="zh-CN" sz="3200" dirty="0" smtClean="0">
                <a:solidFill>
                  <a:schemeClr val="bg1"/>
                </a:solidFill>
              </a:rPr>
              <a:t> 0x80</a:t>
            </a:r>
            <a:r>
              <a:rPr lang="zh-CN" altLang="en-US" sz="3200" smtClean="0">
                <a:solidFill>
                  <a:schemeClr val="bg1"/>
                </a:solidFill>
              </a:rPr>
              <a:t>执行系统调用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其他常见溢出漏洞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其他常见溢出漏洞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：整数溢出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2644170"/>
            <a:ext cx="105203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整数溢出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整数大小有界限限制，而当使用的时候超出这个范围，则会导致整数溢出漏洞，而整数溢出漏洞，往往间接导致堆溢出或者栈溢出漏洞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格式化字符串漏洞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：格式化字符串漏洞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89527" y="913058"/>
            <a:ext cx="10520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常见数据类型范围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44984" y="2441185"/>
            <a:ext cx="3220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/>
              <a:t>printf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const</a:t>
            </a:r>
            <a:r>
              <a:rPr lang="en-US" altLang="zh-CN" sz="2000" dirty="0"/>
              <a:t> char *format,...);</a:t>
            </a:r>
            <a:endParaRPr lang="zh-CN" altLang="en-US" sz="20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809748" y="2410891"/>
          <a:ext cx="9582346" cy="291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565"/>
                <a:gridCol w="2150608"/>
                <a:gridCol w="4791173"/>
              </a:tblGrid>
              <a:tr h="5829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数据类型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空间大小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表示范围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</a:tr>
              <a:tr h="5829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_int32</a:t>
                      </a:r>
                      <a:endParaRPr lang="en-US" altLang="zh-CN" sz="2800" dirty="0" smtClean="0"/>
                    </a:p>
                  </a:txBody>
                  <a:tcPr marL="143735" marR="143735" marT="71868" marB="71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-2147483648 ~ 2147483647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</a:tr>
              <a:tr h="5829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_uint32</a:t>
                      </a:r>
                      <a:endParaRPr lang="en-US" altLang="zh-CN" sz="2800" dirty="0" smtClean="0"/>
                    </a:p>
                  </a:txBody>
                  <a:tcPr marL="143735" marR="143735" marT="71868" marB="71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~ 4294967295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</a:tr>
              <a:tr h="5829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_int64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8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-2</a:t>
                      </a:r>
                      <a:r>
                        <a:rPr lang="en-US" altLang="zh-CN" sz="2800" baseline="30000" dirty="0" smtClean="0"/>
                        <a:t>63</a:t>
                      </a:r>
                      <a:r>
                        <a:rPr lang="en-US" altLang="zh-CN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en-US" altLang="zh-CN" sz="2800" dirty="0" smtClean="0"/>
                        <a:t>2</a:t>
                      </a:r>
                      <a:r>
                        <a:rPr lang="en-US" altLang="zh-CN" sz="2800" baseline="30000" dirty="0" smtClean="0"/>
                        <a:t>63</a:t>
                      </a:r>
                      <a:r>
                        <a:rPr lang="en-US" altLang="zh-CN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zh-CN" altLang="en-US" sz="2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3735" marR="143735" marT="71868" marB="71868"/>
                </a:tc>
              </a:tr>
              <a:tr h="5829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_uint64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8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0 ~ 2</a:t>
                      </a:r>
                      <a:r>
                        <a:rPr lang="en-US" altLang="zh-CN" sz="2800" baseline="30000" dirty="0" smtClean="0"/>
                        <a:t>64</a:t>
                      </a:r>
                      <a:r>
                        <a:rPr lang="en-US" altLang="zh-CN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zh-CN" altLang="en-US" sz="2800" dirty="0"/>
                    </a:p>
                  </a:txBody>
                  <a:tcPr marL="143735" marR="143735" marT="71868" marB="71868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其他常见溢出漏洞</a:t>
            </a:r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：数组越界漏洞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2644170"/>
            <a:ext cx="10520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数组越界漏洞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类似于溢出，当访问的范围超出了数组的界限，即使数组越界漏洞，而这种漏洞也往往会导致栈溢出。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ROP</a:t>
            </a:r>
            <a:r>
              <a:rPr lang="zh-CN" altLang="en-US" dirty="0" smtClean="0">
                <a:solidFill>
                  <a:schemeClr val="bg1"/>
                </a:solidFill>
              </a:rPr>
              <a:t>利用技巧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ROP</a:t>
            </a:r>
            <a:r>
              <a:rPr lang="zh-CN" altLang="en-US" sz="2800" dirty="0" smtClean="0">
                <a:solidFill>
                  <a:schemeClr val="bg1"/>
                </a:solidFill>
              </a:rPr>
              <a:t>利用技巧：</a:t>
            </a:r>
            <a:r>
              <a:rPr lang="en-US" altLang="zh-CN" sz="2800" dirty="0">
                <a:solidFill>
                  <a:schemeClr val="bg1"/>
                </a:solidFill>
              </a:rPr>
              <a:t>Stack smash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998250"/>
            <a:ext cx="105203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bg1"/>
                </a:solidFill>
              </a:rPr>
              <a:t>Stack smash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在程序加了</a:t>
            </a:r>
            <a:r>
              <a:rPr lang="en-US" altLang="zh-CN" sz="3200" dirty="0" smtClean="0">
                <a:solidFill>
                  <a:schemeClr val="bg1"/>
                </a:solidFill>
              </a:rPr>
              <a:t>canary </a:t>
            </a:r>
            <a:r>
              <a:rPr lang="zh-CN" altLang="en-US" sz="3200" dirty="0" smtClean="0">
                <a:solidFill>
                  <a:schemeClr val="bg1"/>
                </a:solidFill>
              </a:rPr>
              <a:t>保护之后，如果我们读取的 </a:t>
            </a:r>
            <a:r>
              <a:rPr lang="en-US" altLang="zh-CN" sz="3200" dirty="0" smtClean="0">
                <a:solidFill>
                  <a:schemeClr val="bg1"/>
                </a:solidFill>
              </a:rPr>
              <a:t>buffer </a:t>
            </a:r>
            <a:r>
              <a:rPr lang="zh-CN" altLang="en-US" sz="3200" dirty="0" smtClean="0">
                <a:solidFill>
                  <a:schemeClr val="bg1"/>
                </a:solidFill>
              </a:rPr>
              <a:t>覆盖了对应的值时，程序就会报错，而一般来说我们并不会关心报错信息。而 </a:t>
            </a:r>
            <a:r>
              <a:rPr lang="en-US" altLang="zh-CN" sz="3200" dirty="0" smtClean="0">
                <a:solidFill>
                  <a:schemeClr val="bg1"/>
                </a:solidFill>
              </a:rPr>
              <a:t>stack smash </a:t>
            </a:r>
            <a:r>
              <a:rPr lang="zh-CN" altLang="en-US" sz="3200" dirty="0" smtClean="0">
                <a:solidFill>
                  <a:schemeClr val="bg1"/>
                </a:solidFill>
              </a:rPr>
              <a:t>技巧则就是利用打印这一信息的程序来得到我们想要的内容。这是因为在程序启动 </a:t>
            </a:r>
            <a:r>
              <a:rPr lang="en-US" altLang="zh-CN" sz="3200" dirty="0" smtClean="0">
                <a:solidFill>
                  <a:schemeClr val="bg1"/>
                </a:solidFill>
              </a:rPr>
              <a:t>canary </a:t>
            </a:r>
            <a:r>
              <a:rPr lang="zh-CN" altLang="en-US" sz="3200" dirty="0" smtClean="0">
                <a:solidFill>
                  <a:schemeClr val="bg1"/>
                </a:solidFill>
              </a:rPr>
              <a:t>保护之后，如果发现 </a:t>
            </a:r>
            <a:r>
              <a:rPr lang="en-US" altLang="zh-CN" sz="3200" dirty="0" smtClean="0">
                <a:solidFill>
                  <a:schemeClr val="bg1"/>
                </a:solidFill>
              </a:rPr>
              <a:t>canary </a:t>
            </a:r>
            <a:r>
              <a:rPr lang="zh-CN" altLang="en-US" sz="3200" dirty="0" smtClean="0">
                <a:solidFill>
                  <a:schemeClr val="bg1"/>
                </a:solidFill>
              </a:rPr>
              <a:t>被修改的话，程序就会执行 </a:t>
            </a:r>
            <a:r>
              <a:rPr lang="en-US" altLang="zh-CN" sz="3200" dirty="0" smtClean="0">
                <a:solidFill>
                  <a:schemeClr val="bg1"/>
                </a:solidFill>
              </a:rPr>
              <a:t>__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stack_chk_fail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</a:rPr>
              <a:t>函数来打印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argv</a:t>
            </a:r>
            <a:r>
              <a:rPr lang="en-US" altLang="zh-CN" sz="3200" dirty="0" smtClean="0">
                <a:solidFill>
                  <a:schemeClr val="bg1"/>
                </a:solidFill>
              </a:rPr>
              <a:t>[0] </a:t>
            </a:r>
            <a:r>
              <a:rPr lang="zh-CN" altLang="en-US" sz="3200" dirty="0" smtClean="0">
                <a:solidFill>
                  <a:schemeClr val="bg1"/>
                </a:solidFill>
              </a:rPr>
              <a:t>指针所指向的字符串，正常情况下，这个指针指向了程序名。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ROP</a:t>
            </a:r>
            <a:r>
              <a:rPr lang="zh-CN" altLang="en-US" sz="2800" dirty="0">
                <a:solidFill>
                  <a:schemeClr val="bg1"/>
                </a:solidFill>
              </a:rPr>
              <a:t>利用</a:t>
            </a:r>
            <a:r>
              <a:rPr lang="zh-CN" altLang="en-US" sz="2800" dirty="0" smtClean="0">
                <a:solidFill>
                  <a:schemeClr val="bg1"/>
                </a:solidFill>
              </a:rPr>
              <a:t>技巧：</a:t>
            </a:r>
            <a:r>
              <a:rPr lang="en-US" altLang="zh-CN" sz="2800" dirty="0">
                <a:solidFill>
                  <a:schemeClr val="bg1"/>
                </a:solidFill>
              </a:rPr>
              <a:t>ret2__libc_csu_init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998250"/>
            <a:ext cx="105203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ret2__libc_csu_init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</a:rPr>
              <a:t>当程序体量特别小的时候，无法找到</a:t>
            </a:r>
            <a:r>
              <a:rPr lang="zh-CN" altLang="en-US" sz="3200" dirty="0" smtClean="0">
                <a:solidFill>
                  <a:schemeClr val="bg1"/>
                </a:solidFill>
              </a:rPr>
              <a:t>类似于</a:t>
            </a:r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rdi</a:t>
            </a:r>
            <a:r>
              <a:rPr lang="zh-CN" altLang="en-US" sz="3200" dirty="0" smtClean="0">
                <a:solidFill>
                  <a:schemeClr val="bg1"/>
                </a:solidFill>
              </a:rPr>
              <a:t>；</a:t>
            </a:r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r>
              <a:rPr lang="zh-CN" altLang="en-US" sz="3200" dirty="0" smtClean="0">
                <a:solidFill>
                  <a:schemeClr val="bg1"/>
                </a:solidFill>
              </a:rPr>
              <a:t>；或</a:t>
            </a:r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rsi</a:t>
            </a:r>
            <a:r>
              <a:rPr lang="zh-CN" altLang="en-US" sz="3200" dirty="0" smtClean="0">
                <a:solidFill>
                  <a:schemeClr val="bg1"/>
                </a:solidFill>
              </a:rPr>
              <a:t>；</a:t>
            </a:r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r>
              <a:rPr lang="zh-CN" altLang="en-US" sz="3200" dirty="0" smtClean="0">
                <a:solidFill>
                  <a:schemeClr val="bg1"/>
                </a:solidFill>
              </a:rPr>
              <a:t>；或</a:t>
            </a:r>
            <a:r>
              <a:rPr lang="en-US" altLang="zh-CN" sz="3200" dirty="0" smtClean="0">
                <a:solidFill>
                  <a:schemeClr val="bg1"/>
                </a:solidFill>
              </a:rPr>
              <a:t>pop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rcx</a:t>
            </a:r>
            <a:r>
              <a:rPr lang="zh-CN" altLang="en-US" sz="3200" dirty="0" smtClean="0">
                <a:solidFill>
                  <a:schemeClr val="bg1"/>
                </a:solidFill>
              </a:rPr>
              <a:t>；</a:t>
            </a:r>
            <a:r>
              <a:rPr lang="en-US" altLang="zh-CN" sz="3200" dirty="0" smtClean="0">
                <a:solidFill>
                  <a:schemeClr val="bg1"/>
                </a:solidFill>
              </a:rPr>
              <a:t>ret</a:t>
            </a:r>
            <a:r>
              <a:rPr lang="zh-CN" altLang="en-US" sz="3200" dirty="0" smtClean="0">
                <a:solidFill>
                  <a:schemeClr val="bg1"/>
                </a:solidFill>
              </a:rPr>
              <a:t>；这三个</a:t>
            </a:r>
            <a:r>
              <a:rPr lang="en-US" altLang="zh-CN" sz="3200" dirty="0" smtClean="0">
                <a:solidFill>
                  <a:schemeClr val="bg1"/>
                </a:solidFill>
              </a:rPr>
              <a:t>gadget</a:t>
            </a:r>
            <a:r>
              <a:rPr lang="zh-CN" altLang="en-US" sz="3200" dirty="0" smtClean="0">
                <a:solidFill>
                  <a:schemeClr val="bg1"/>
                </a:solidFill>
              </a:rPr>
              <a:t>的时候这样会导致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rop</a:t>
            </a:r>
            <a:r>
              <a:rPr lang="zh-CN" altLang="en-US" sz="3200" dirty="0" smtClean="0">
                <a:solidFill>
                  <a:schemeClr val="bg1"/>
                </a:solidFill>
              </a:rPr>
              <a:t>的时候，无法设置前三个参数时，使用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我们可以利用 </a:t>
            </a:r>
            <a:r>
              <a:rPr lang="en-US" altLang="zh-CN" sz="3200" dirty="0">
                <a:solidFill>
                  <a:schemeClr val="bg1"/>
                </a:solidFill>
              </a:rPr>
              <a:t>x64 </a:t>
            </a:r>
            <a:r>
              <a:rPr lang="zh-CN" altLang="en-US" sz="3200" dirty="0">
                <a:solidFill>
                  <a:schemeClr val="bg1"/>
                </a:solidFill>
              </a:rPr>
              <a:t>下的 </a:t>
            </a:r>
            <a:r>
              <a:rPr lang="en-US" altLang="zh-CN" sz="3200" dirty="0">
                <a:solidFill>
                  <a:schemeClr val="bg1"/>
                </a:solidFill>
              </a:rPr>
              <a:t>__</a:t>
            </a:r>
            <a:r>
              <a:rPr lang="en-US" altLang="zh-CN" sz="3200" dirty="0" err="1">
                <a:solidFill>
                  <a:schemeClr val="bg1"/>
                </a:solidFill>
              </a:rPr>
              <a:t>libc_csu_init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中的 </a:t>
            </a:r>
            <a:r>
              <a:rPr lang="en-US" altLang="zh-CN" sz="3200" dirty="0">
                <a:solidFill>
                  <a:schemeClr val="bg1"/>
                </a:solidFill>
              </a:rPr>
              <a:t>gadgets</a:t>
            </a:r>
            <a:r>
              <a:rPr lang="zh-CN" altLang="en-US" sz="3200" dirty="0">
                <a:solidFill>
                  <a:schemeClr val="bg1"/>
                </a:solidFill>
              </a:rPr>
              <a:t>。这个函数是用来对 </a:t>
            </a:r>
            <a:r>
              <a:rPr lang="en-US" altLang="zh-CN" sz="3200" dirty="0" err="1">
                <a:solidFill>
                  <a:schemeClr val="bg1"/>
                </a:solidFill>
              </a:rPr>
              <a:t>libc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进行初始化操作的，而一般的程序都会调用 </a:t>
            </a:r>
            <a:r>
              <a:rPr lang="en-US" altLang="zh-CN" sz="3200" dirty="0" err="1">
                <a:solidFill>
                  <a:schemeClr val="bg1"/>
                </a:solidFill>
              </a:rPr>
              <a:t>libc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函数，所以这个函数一定会存在。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72" y="184726"/>
            <a:ext cx="944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ROP</a:t>
            </a:r>
            <a:r>
              <a:rPr lang="zh-CN" altLang="en-US" sz="2800" dirty="0">
                <a:solidFill>
                  <a:schemeClr val="bg1"/>
                </a:solidFill>
              </a:rPr>
              <a:t>利用</a:t>
            </a:r>
            <a:r>
              <a:rPr lang="zh-CN" altLang="en-US" sz="2800" dirty="0" smtClean="0">
                <a:solidFill>
                  <a:schemeClr val="bg1"/>
                </a:solidFill>
              </a:rPr>
              <a:t>技巧：</a:t>
            </a:r>
            <a:r>
              <a:rPr lang="en-US" altLang="zh-CN" sz="2800" dirty="0">
                <a:solidFill>
                  <a:schemeClr val="bg1"/>
                </a:solidFill>
              </a:rPr>
              <a:t>ret2__libc_csu_init</a:t>
            </a:r>
            <a:endParaRPr lang="en-US" altLang="zh-CN" sz="2800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145" y="259372"/>
            <a:ext cx="480291" cy="373928"/>
            <a:chOff x="563418" y="1122363"/>
            <a:chExt cx="480291" cy="373928"/>
          </a:xfrm>
        </p:grpSpPr>
        <p:sp>
          <p:nvSpPr>
            <p:cNvPr id="5" name="燕尾形 4"/>
            <p:cNvSpPr/>
            <p:nvPr/>
          </p:nvSpPr>
          <p:spPr>
            <a:xfrm>
              <a:off x="563418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794327" y="1122363"/>
              <a:ext cx="249382" cy="373928"/>
            </a:xfrm>
            <a:prstGeom prst="chevr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35847" y="998250"/>
            <a:ext cx="10520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ret2__</a:t>
            </a:r>
            <a:r>
              <a:rPr lang="en-US" altLang="zh-CN" sz="3200" dirty="0" smtClean="0">
                <a:solidFill>
                  <a:schemeClr val="bg1"/>
                </a:solidFill>
              </a:rPr>
              <a:t>libc_csu_init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4" y="2449473"/>
            <a:ext cx="8934450" cy="266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CATEGORY" val="custom"/>
  <p:tag name="KSO_WM_TEMPLATE_INDEX" val="20184561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22"/>
  <p:tag name="KSO_WM_UNIT_LAYERLEVEL" val="1"/>
  <p:tag name="KSO_WM_UNIT_INDEX" val="1"/>
  <p:tag name="KSO_WM_UNIT_ID" val="custom20184561_2*a*1"/>
  <p:tag name="KSO_WM_UNIT_TYPE" val="a"/>
</p:tagLst>
</file>

<file path=ppt/tags/tag2.xml><?xml version="1.0" encoding="utf-8"?>
<p:tagLst xmlns:p="http://schemas.openxmlformats.org/presentationml/2006/main">
  <p:tag name="KSO_WM_TEMPLATE_CATEGORY" val="custom"/>
  <p:tag name="KSO_WM_TEMPLATE_INDEX" val="201845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ID" val="custom20184561_2*f*1"/>
  <p:tag name="KSO_WM_UNIT_TYPE" val="f"/>
</p:tagLst>
</file>

<file path=ppt/tags/tag3.xml><?xml version="1.0" encoding="utf-8"?>
<p:tagLst xmlns:p="http://schemas.openxmlformats.org/presentationml/2006/main">
  <p:tag name="KSO_WM_TEMPLATE_CATEGORY" val="custom"/>
  <p:tag name="KSO_WM_TEMPLATE_INDEX" val="20184561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22"/>
  <p:tag name="KSO_WM_UNIT_LAYERLEVEL" val="1"/>
  <p:tag name="KSO_WM_UNIT_INDEX" val="1"/>
  <p:tag name="KSO_WM_UNIT_ID" val="custom20184561_2*a*1"/>
  <p:tag name="KSO_WM_UNIT_TYPE" val="a"/>
</p:tagLst>
</file>

<file path=ppt/tags/tag4.xml><?xml version="1.0" encoding="utf-8"?>
<p:tagLst xmlns:p="http://schemas.openxmlformats.org/presentationml/2006/main">
  <p:tag name="KSO_WM_TEMPLATE_CATEGORY" val="custom"/>
  <p:tag name="KSO_WM_TEMPLATE_INDEX" val="20184561"/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ID" val="custom20184561_2*f*1"/>
  <p:tag name="KSO_WM_UNIT_TYPE" val="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12005</Words>
  <Application>WPS 演示</Application>
  <PresentationFormat>宽屏</PresentationFormat>
  <Paragraphs>1550</Paragraphs>
  <Slides>111</Slides>
  <Notes>99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20" baseType="lpstr">
      <vt:lpstr>Arial</vt:lpstr>
      <vt:lpstr>宋体</vt:lpstr>
      <vt:lpstr>Wingdings</vt:lpstr>
      <vt:lpstr>等线 Light</vt:lpstr>
      <vt:lpstr>微软雅黑</vt:lpstr>
      <vt:lpstr>Arial Unicode MS</vt:lpstr>
      <vt:lpstr>等线</vt:lpstr>
      <vt:lpstr>Calibri</vt:lpstr>
      <vt:lpstr>Office 主题​​</vt:lpstr>
      <vt:lpstr>PWN 入门</vt:lpstr>
      <vt:lpstr>PWN 题目的形式</vt:lpstr>
      <vt:lpstr>PWN 题目需要做什么</vt:lpstr>
      <vt:lpstr>工具介绍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基础知识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栈溢出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其他常见溢出漏洞</vt:lpstr>
      <vt:lpstr>PowerPoint 演示文稿</vt:lpstr>
      <vt:lpstr>PowerPoint 演示文稿</vt:lpstr>
      <vt:lpstr>PowerPoint 演示文稿</vt:lpstr>
      <vt:lpstr>ROP利用技巧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格式化字符串漏洞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工具介绍</dc:title>
  <dc:creator>su su</dc:creator>
  <cp:lastModifiedBy>小肥猪</cp:lastModifiedBy>
  <cp:revision>67</cp:revision>
  <dcterms:created xsi:type="dcterms:W3CDTF">2018-09-09T05:44:00Z</dcterms:created>
  <dcterms:modified xsi:type="dcterms:W3CDTF">2020-11-21T16:03:08Z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